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68e0c4f9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68e0c4f9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e68e0c4f9c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e68e0c4f9c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68e0c4f9c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e68e0c4f9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e68e0c4f9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e68e0c4f9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68e0c4f9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68e0c4f9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e68e0c4f9c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e68e0c4f9c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68e0c4f9c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68e0c4f9c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e68e0c4f9c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e68e0c4f9c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68e0c4f9c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68e0c4f9c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68e0c4f9c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68e0c4f9c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e68e0c4f9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e68e0c4f9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68e0c4f9c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e68e0c4f9c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68e0c4f9c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68e0c4f9c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68e0c4f9c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68e0c4f9c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68e0c4f9c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68e0c4f9c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68e0c4f9c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68e0c4f9c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68e0c4f9c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68e0c4f9c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68e0c4f9c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68e0c4f9c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68e0c4f9c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68e0c4f9c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68e0c4f9c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68e0c4f9c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e68e0c4f9c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e68e0c4f9c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e68e0c4f9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e68e0c4f9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e68e0c4f9c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e68e0c4f9c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e68e0c4f9c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e68e0c4f9c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68e0c4f9c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68e0c4f9c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e68e0c4f9c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e68e0c4f9c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e68e0c4f9c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e68e0c4f9c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e68e0c4f9c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e68e0c4f9c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e68e0c4f9c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e68e0c4f9c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68e0c4f9c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e68e0c4f9c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68e0c4f9c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e68e0c4f9c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68e0c4f9c_0_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e68e0c4f9c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e68e0c4f9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e68e0c4f9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68e0c4f9c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68e0c4f9c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724ac732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e724ac732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e68e0c4f9c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e68e0c4f9c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e68e0c4f9c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e68e0c4f9c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e724ac73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e724ac73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e724ac732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e724ac732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724ac732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724ac732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e724ac732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e724ac732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e724ac732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e724ac732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724ac732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e724ac732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e68e0c4f9c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e68e0c4f9c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724ac732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e724ac732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e724ac732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e724ac732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724ac732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724ac732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724ac732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e724ac732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e724ac732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e724ac732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e724ac732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e724ac732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724ac732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e724ac732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724ac7324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e724ac732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e724ac7324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e724ac732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724ac7324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e724ac7324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e68e0c4f9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e68e0c4f9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e724ac7324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e724ac732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e724ac732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e724ac732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e724ac732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e724ac7324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e724ac7324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e724ac7324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e724ac7324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e724ac732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e724ac7324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e724ac7324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e724ac7324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e724ac7324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724ac7324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e724ac7324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e724ac7324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e724ac7324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e724ac7324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e724ac7324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e68e0c4f9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e68e0c4f9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737e0dd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e737e0dd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737e0dd6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e737e0dd6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e737e0dd6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e737e0dd6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737e0dd6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e737e0dd6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737e0dd6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e737e0dd6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e737e0dd6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e737e0dd6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e737e0dd6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e737e0dd6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e737e0dd6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e737e0dd6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e737e0dd6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e737e0dd6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e737e0dd6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e737e0dd6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68e0c4f9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68e0c4f9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e737e0dd6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e737e0dd6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e737e0dd6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e737e0dd6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e737e0dd6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e737e0dd6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e737e0dd6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e737e0dd6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737e0dd6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e737e0dd6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e737e0dd6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e737e0dd6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e737e0dd6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e737e0dd6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e737e0dd6e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e737e0dd6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e737e0dd6e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e737e0dd6e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68e0c4f9c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68e0c4f9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vimeo.com/472320709/23ce164994"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vimeo.com/472320751/1243d09dd5"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vimeo.com/385896659/63373bbc7c" TargetMode="Externa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vimeo.com/385894931/64c52300f5" TargetMode="Externa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vimeo.com/385880213/55d8b98e07" TargetMode="Externa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vimeo.com/385885868/4f9e7d2325" TargetMode="Externa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vimeo.com/385877816/ec8ca39bf7" TargetMode="Externa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vimeo.com/385881794/a57c34dc45" TargetMode="Externa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325000" y="260525"/>
            <a:ext cx="4494000" cy="1098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6000">
                <a:latin typeface="Calibri"/>
                <a:ea typeface="Calibri"/>
                <a:cs typeface="Calibri"/>
                <a:sym typeface="Calibri"/>
              </a:rPr>
              <a:t>Workshop #4</a:t>
            </a:r>
            <a:endParaRPr b="1" sz="6000">
              <a:latin typeface="Calibri"/>
              <a:ea typeface="Calibri"/>
              <a:cs typeface="Calibri"/>
              <a:sym typeface="Calibri"/>
            </a:endParaRPr>
          </a:p>
        </p:txBody>
      </p:sp>
      <p:sp>
        <p:nvSpPr>
          <p:cNvPr id="55" name="Google Shape;55;p13"/>
          <p:cNvSpPr txBox="1"/>
          <p:nvPr>
            <p:ph idx="1" type="subTitle"/>
          </p:nvPr>
        </p:nvSpPr>
        <p:spPr>
          <a:xfrm>
            <a:off x="311700" y="1719425"/>
            <a:ext cx="8520600" cy="178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500">
                <a:solidFill>
                  <a:srgbClr val="000000"/>
                </a:solidFill>
                <a:latin typeface="Calibri"/>
                <a:ea typeface="Calibri"/>
                <a:cs typeface="Calibri"/>
                <a:sym typeface="Calibri"/>
              </a:rPr>
              <a:t>Community Voices: Partnering for Accessibility and Inclusion in</a:t>
            </a:r>
            <a:endParaRPr b="1" sz="3500">
              <a:solidFill>
                <a:srgbClr val="000000"/>
              </a:solidFill>
              <a:latin typeface="Calibri"/>
              <a:ea typeface="Calibri"/>
              <a:cs typeface="Calibri"/>
              <a:sym typeface="Calibri"/>
            </a:endParaRPr>
          </a:p>
          <a:p>
            <a:pPr indent="0" lvl="0" marL="0" rtl="0" algn="ctr">
              <a:spcBef>
                <a:spcPts val="0"/>
              </a:spcBef>
              <a:spcAft>
                <a:spcPts val="0"/>
              </a:spcAft>
              <a:buNone/>
            </a:pPr>
            <a:r>
              <a:rPr b="1" lang="en" sz="3500">
                <a:solidFill>
                  <a:srgbClr val="000000"/>
                </a:solidFill>
                <a:latin typeface="Calibri"/>
                <a:ea typeface="Calibri"/>
                <a:cs typeface="Calibri"/>
                <a:sym typeface="Calibri"/>
              </a:rPr>
              <a:t>Library Planning</a:t>
            </a:r>
            <a:endParaRPr b="1" sz="3500">
              <a:solidFill>
                <a:srgbClr val="000000"/>
              </a:solidFill>
              <a:latin typeface="Calibri"/>
              <a:ea typeface="Calibri"/>
              <a:cs typeface="Calibri"/>
              <a:sym typeface="Calibri"/>
            </a:endParaRPr>
          </a:p>
        </p:txBody>
      </p:sp>
      <p:pic>
        <p:nvPicPr>
          <p:cNvPr descr="This image shows the Project ENABLE logo. 'Project' is in italics and 'ENABLE' has different colors for each of the letters and is in a cursive font." id="56" name="Google Shape;56;p13" title="Project ENABLE Logo"/>
          <p:cNvPicPr preferRelativeResize="0"/>
          <p:nvPr/>
        </p:nvPicPr>
        <p:blipFill rotWithShape="1">
          <a:blip r:embed="rId3">
            <a:alphaModFix/>
          </a:blip>
          <a:srcRect b="0" l="0" r="24017" t="0"/>
          <a:stretch/>
        </p:blipFill>
        <p:spPr>
          <a:xfrm>
            <a:off x="3011122" y="3639925"/>
            <a:ext cx="3121750" cy="1145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1326150" y="279850"/>
            <a:ext cx="6491700" cy="6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Library Outreach Definitions</a:t>
            </a:r>
            <a:endParaRPr b="1" sz="3600"/>
          </a:p>
        </p:txBody>
      </p:sp>
      <p:pic>
        <p:nvPicPr>
          <p:cNvPr descr="ACRL &quot;Association of College &amp; Research Libraries.&quot; Advancing learning Transforming scholarship." id="117" name="Google Shape;117;p22" title="ACRL Logo"/>
          <p:cNvPicPr preferRelativeResize="0"/>
          <p:nvPr/>
        </p:nvPicPr>
        <p:blipFill>
          <a:blip r:embed="rId3">
            <a:alphaModFix/>
          </a:blip>
          <a:stretch>
            <a:fillRect/>
          </a:stretch>
        </p:blipFill>
        <p:spPr>
          <a:xfrm>
            <a:off x="420450" y="1294950"/>
            <a:ext cx="4277000" cy="1027475"/>
          </a:xfrm>
          <a:prstGeom prst="rect">
            <a:avLst/>
          </a:prstGeom>
          <a:noFill/>
          <a:ln>
            <a:noFill/>
          </a:ln>
        </p:spPr>
      </p:pic>
      <p:pic>
        <p:nvPicPr>
          <p:cNvPr descr="ALA American Library Association." id="118" name="Google Shape;118;p22" title="ALA Logo"/>
          <p:cNvPicPr preferRelativeResize="0"/>
          <p:nvPr/>
        </p:nvPicPr>
        <p:blipFill>
          <a:blip r:embed="rId4">
            <a:alphaModFix/>
          </a:blip>
          <a:stretch>
            <a:fillRect/>
          </a:stretch>
        </p:blipFill>
        <p:spPr>
          <a:xfrm>
            <a:off x="5083600" y="2571750"/>
            <a:ext cx="3495675" cy="781050"/>
          </a:xfrm>
          <a:prstGeom prst="rect">
            <a:avLst/>
          </a:prstGeom>
          <a:noFill/>
          <a:ln>
            <a:noFill/>
          </a:ln>
        </p:spPr>
      </p:pic>
      <p:pic>
        <p:nvPicPr>
          <p:cNvPr descr="OCLC Logo." id="119" name="Google Shape;119;p22" title="OCLC Logo"/>
          <p:cNvPicPr preferRelativeResize="0"/>
          <p:nvPr/>
        </p:nvPicPr>
        <p:blipFill>
          <a:blip r:embed="rId5">
            <a:alphaModFix/>
          </a:blip>
          <a:stretch>
            <a:fillRect/>
          </a:stretch>
        </p:blipFill>
        <p:spPr>
          <a:xfrm>
            <a:off x="519100" y="3111725"/>
            <a:ext cx="3714750" cy="1781175"/>
          </a:xfrm>
          <a:prstGeom prst="rect">
            <a:avLst/>
          </a:prstGeom>
          <a:noFill/>
          <a:ln>
            <a:noFill/>
          </a:ln>
        </p:spPr>
      </p:pic>
      <p:sp>
        <p:nvSpPr>
          <p:cNvPr id="120" name="Google Shape;120;p22"/>
          <p:cNvSpPr txBox="1"/>
          <p:nvPr/>
        </p:nvSpPr>
        <p:spPr>
          <a:xfrm>
            <a:off x="0" y="4774200"/>
            <a:ext cx="78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9</a:t>
            </a:r>
            <a:endParaRPr b="1"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1548150" y="221950"/>
            <a:ext cx="6047700" cy="7380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4000">
                <a:latin typeface="Calibri"/>
                <a:ea typeface="Calibri"/>
                <a:cs typeface="Calibri"/>
                <a:sym typeface="Calibri"/>
              </a:rPr>
              <a:t>Fanwood Memorial Library</a:t>
            </a:r>
            <a:endParaRPr b="1" sz="4000">
              <a:latin typeface="Calibri"/>
              <a:ea typeface="Calibri"/>
              <a:cs typeface="Calibri"/>
              <a:sym typeface="Calibri"/>
            </a:endParaRPr>
          </a:p>
        </p:txBody>
      </p:sp>
      <p:sp>
        <p:nvSpPr>
          <p:cNvPr id="126" name="Google Shape;126;p23"/>
          <p:cNvSpPr txBox="1"/>
          <p:nvPr>
            <p:ph idx="1" type="body"/>
          </p:nvPr>
        </p:nvSpPr>
        <p:spPr>
          <a:xfrm>
            <a:off x="1837650" y="1584125"/>
            <a:ext cx="5468700" cy="2533800"/>
          </a:xfrm>
          <a:prstGeom prst="rect">
            <a:avLst/>
          </a:prstGeom>
        </p:spPr>
        <p:txBody>
          <a:bodyPr anchorCtr="0" anchor="t" bIns="91425" lIns="91425" spcFirstLastPara="1" rIns="91425" wrap="square" tIns="91425">
            <a:normAutofit/>
          </a:bodyPr>
          <a:lstStyle/>
          <a:p>
            <a:pPr indent="0" lvl="0" marL="0" rtl="0" algn="l">
              <a:spcBef>
                <a:spcPts val="1000"/>
              </a:spcBef>
              <a:spcAft>
                <a:spcPts val="0"/>
              </a:spcAft>
              <a:buNone/>
            </a:pPr>
            <a:r>
              <a:rPr lang="en" sz="2000">
                <a:solidFill>
                  <a:schemeClr val="dk1"/>
                </a:solidFill>
                <a:latin typeface="Calibri"/>
                <a:ea typeface="Calibri"/>
                <a:cs typeface="Calibri"/>
                <a:sym typeface="Calibri"/>
              </a:rPr>
              <a:t>The Monica Reiss Autism Resources Collection</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Raise awareness of Autism</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Provides library staff training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Employees people with disabilities</a:t>
            </a:r>
            <a:endParaRPr sz="2000">
              <a:solidFill>
                <a:schemeClr val="dk1"/>
              </a:solidFill>
              <a:latin typeface="Calibri"/>
              <a:ea typeface="Calibri"/>
              <a:cs typeface="Calibri"/>
              <a:sym typeface="Calibri"/>
            </a:endParaRPr>
          </a:p>
        </p:txBody>
      </p:sp>
      <p:sp>
        <p:nvSpPr>
          <p:cNvPr id="127" name="Google Shape;127;p23"/>
          <p:cNvSpPr txBox="1"/>
          <p:nvPr/>
        </p:nvSpPr>
        <p:spPr>
          <a:xfrm>
            <a:off x="0" y="4774200"/>
            <a:ext cx="78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10</a:t>
            </a:r>
            <a:endParaRPr b="1"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319575"/>
            <a:ext cx="8520600" cy="915600"/>
          </a:xfrm>
          <a:prstGeom prst="rect">
            <a:avLst/>
          </a:prstGeom>
        </p:spPr>
        <p:txBody>
          <a:bodyPr anchorCtr="0" anchor="t" bIns="91425" lIns="91425" spcFirstLastPara="1" rIns="91425" wrap="square" tIns="91425">
            <a:noAutofit/>
          </a:bodyPr>
          <a:lstStyle/>
          <a:p>
            <a:pPr indent="0" lvl="0" marL="0" rtl="0" algn="ctr">
              <a:lnSpc>
                <a:spcPct val="115000"/>
              </a:lnSpc>
              <a:spcBef>
                <a:spcPts val="1000"/>
              </a:spcBef>
              <a:spcAft>
                <a:spcPts val="0"/>
              </a:spcAft>
              <a:buClr>
                <a:schemeClr val="dk1"/>
              </a:buClr>
              <a:buSzPts val="1100"/>
              <a:buFont typeface="Arial"/>
              <a:buNone/>
            </a:pPr>
            <a:r>
              <a:rPr b="1" lang="en" sz="4000">
                <a:latin typeface="Calibri"/>
                <a:ea typeface="Calibri"/>
                <a:cs typeface="Calibri"/>
                <a:sym typeface="Calibri"/>
              </a:rPr>
              <a:t>Taubman Health Sciences Library</a:t>
            </a:r>
            <a:endParaRPr b="1" sz="4000">
              <a:latin typeface="Calibri"/>
              <a:ea typeface="Calibri"/>
              <a:cs typeface="Calibri"/>
              <a:sym typeface="Calibri"/>
            </a:endParaRPr>
          </a:p>
        </p:txBody>
      </p:sp>
      <p:sp>
        <p:nvSpPr>
          <p:cNvPr id="133" name="Google Shape;133;p24"/>
          <p:cNvSpPr txBox="1"/>
          <p:nvPr>
            <p:ph idx="1" type="body"/>
          </p:nvPr>
        </p:nvSpPr>
        <p:spPr>
          <a:xfrm>
            <a:off x="1474350" y="1569450"/>
            <a:ext cx="6195300" cy="308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University of Michigan</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Investing Ability</a:t>
            </a:r>
            <a:endParaRPr sz="2000">
              <a:solidFill>
                <a:srgbClr val="000000"/>
              </a:solidFill>
              <a:latin typeface="Calibri"/>
              <a:ea typeface="Calibri"/>
              <a:cs typeface="Calibri"/>
              <a:sym typeface="Calibri"/>
            </a:endParaRPr>
          </a:p>
          <a:p>
            <a:pPr indent="-355600" lvl="1" marL="9144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Series of events about different topics related to disability.</a:t>
            </a:r>
            <a:endParaRPr sz="2000">
              <a:solidFill>
                <a:srgbClr val="000000"/>
              </a:solidFill>
              <a:latin typeface="Calibri"/>
              <a:ea typeface="Calibri"/>
              <a:cs typeface="Calibri"/>
              <a:sym typeface="Calibri"/>
            </a:endParaRPr>
          </a:p>
          <a:p>
            <a:pPr indent="-355600" lvl="1" marL="9144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Hosts every year.</a:t>
            </a:r>
            <a:endParaRPr sz="2000">
              <a:solidFill>
                <a:srgbClr val="000000"/>
              </a:solidFill>
              <a:latin typeface="Calibri"/>
              <a:ea typeface="Calibri"/>
              <a:cs typeface="Calibri"/>
              <a:sym typeface="Calibri"/>
            </a:endParaRPr>
          </a:p>
        </p:txBody>
      </p:sp>
      <p:sp>
        <p:nvSpPr>
          <p:cNvPr id="134" name="Google Shape;134;p24"/>
          <p:cNvSpPr txBox="1"/>
          <p:nvPr/>
        </p:nvSpPr>
        <p:spPr>
          <a:xfrm>
            <a:off x="0" y="4774200"/>
            <a:ext cx="78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11</a:t>
            </a:r>
            <a:endParaRPr b="1"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2990850" y="212300"/>
            <a:ext cx="31623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#2</a:t>
            </a:r>
            <a:endParaRPr b="1" sz="4000">
              <a:latin typeface="Calibri"/>
              <a:ea typeface="Calibri"/>
              <a:cs typeface="Calibri"/>
              <a:sym typeface="Calibri"/>
            </a:endParaRPr>
          </a:p>
        </p:txBody>
      </p:sp>
      <p:sp>
        <p:nvSpPr>
          <p:cNvPr id="140" name="Google Shape;140;p25"/>
          <p:cNvSpPr txBox="1"/>
          <p:nvPr>
            <p:ph idx="1" type="body"/>
          </p:nvPr>
        </p:nvSpPr>
        <p:spPr>
          <a:xfrm>
            <a:off x="433525" y="3532950"/>
            <a:ext cx="8425200" cy="564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In what ways does your library reach out to the community with events for patrons with disabilities?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If your library does not currently have an established outreach program, what kinds of events or programs might you want to see implemented?</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41" name="Google Shape;141;p25" title="Question/Discussion (#2) Photo"/>
          <p:cNvPicPr preferRelativeResize="0"/>
          <p:nvPr/>
        </p:nvPicPr>
        <p:blipFill>
          <a:blip r:embed="rId3">
            <a:alphaModFix/>
          </a:blip>
          <a:stretch>
            <a:fillRect/>
          </a:stretch>
        </p:blipFill>
        <p:spPr>
          <a:xfrm>
            <a:off x="3356913" y="1029076"/>
            <a:ext cx="2430173" cy="2430202"/>
          </a:xfrm>
          <a:prstGeom prst="rect">
            <a:avLst/>
          </a:prstGeom>
          <a:noFill/>
          <a:ln>
            <a:noFill/>
          </a:ln>
        </p:spPr>
      </p:pic>
      <p:sp>
        <p:nvSpPr>
          <p:cNvPr id="142" name="Google Shape;142;p25"/>
          <p:cNvSpPr txBox="1"/>
          <p:nvPr/>
        </p:nvSpPr>
        <p:spPr>
          <a:xfrm>
            <a:off x="0" y="4774200"/>
            <a:ext cx="78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12</a:t>
            </a:r>
            <a:endParaRPr b="1"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501750" y="255300"/>
            <a:ext cx="8317800" cy="7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Project ENABLE - Challenge Video (#1)</a:t>
            </a:r>
            <a:endParaRPr b="1" sz="4000">
              <a:latin typeface="Calibri"/>
              <a:ea typeface="Calibri"/>
              <a:cs typeface="Calibri"/>
              <a:sym typeface="Calibri"/>
            </a:endParaRPr>
          </a:p>
        </p:txBody>
      </p:sp>
      <p:sp>
        <p:nvSpPr>
          <p:cNvPr id="148" name="Google Shape;148;p26"/>
          <p:cNvSpPr txBox="1"/>
          <p:nvPr>
            <p:ph idx="1" type="body"/>
          </p:nvPr>
        </p:nvSpPr>
        <p:spPr>
          <a:xfrm>
            <a:off x="645900" y="3996175"/>
            <a:ext cx="8029500" cy="9834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Caroline Smith - Inclusive Outreach” (2:48)</a:t>
            </a:r>
            <a:endParaRPr sz="2000">
              <a:solidFill>
                <a:srgbClr val="000000"/>
              </a:solidFill>
              <a:latin typeface="Calibri"/>
              <a:ea typeface="Calibri"/>
              <a:cs typeface="Calibri"/>
              <a:sym typeface="Calibri"/>
            </a:endParaRPr>
          </a:p>
          <a:p>
            <a:pPr indent="0" lvl="0" marL="0" rtl="0" algn="ctr">
              <a:spcBef>
                <a:spcPts val="1200"/>
              </a:spcBef>
              <a:spcAft>
                <a:spcPts val="1200"/>
              </a:spcAft>
              <a:buNone/>
            </a:pPr>
            <a:r>
              <a:rPr lang="en" sz="2000">
                <a:solidFill>
                  <a:srgbClr val="000000"/>
                </a:solidFill>
                <a:latin typeface="Calibri"/>
                <a:ea typeface="Calibri"/>
                <a:cs typeface="Calibri"/>
                <a:sym typeface="Calibri"/>
              </a:rPr>
              <a:t> </a:t>
            </a:r>
            <a:r>
              <a:rPr lang="en" sz="2000" u="sng">
                <a:solidFill>
                  <a:schemeClr val="hlink"/>
                </a:solidFill>
                <a:latin typeface="Calibri"/>
                <a:ea typeface="Calibri"/>
                <a:cs typeface="Calibri"/>
                <a:sym typeface="Calibri"/>
                <a:hlinkClick r:id="rId3"/>
              </a:rPr>
              <a:t>Link to Challenge Video</a:t>
            </a:r>
            <a:endParaRPr sz="2000">
              <a:solidFill>
                <a:srgbClr val="000000"/>
              </a:solidFill>
              <a:latin typeface="Calibri"/>
              <a:ea typeface="Calibri"/>
              <a:cs typeface="Calibri"/>
              <a:sym typeface="Calibri"/>
            </a:endParaRPr>
          </a:p>
        </p:txBody>
      </p:sp>
      <p:pic>
        <p:nvPicPr>
          <p:cNvPr descr="A screenshot of Caroline Smith's Challenge Video. It shows a video of Caroline talking into a camera. To the left it displays the text &quot;J. Caroline Smith. Inclusive Services Consultant. South Carolina State Library. Columbia, SC.&quot; At the top of the image it states &quot;Library Services to Persons with Disabilities: A Problem-Based Learning Approach.&quot; There are also captions depicted in the image that state &quot;We're located in Columbia, South Carolina.&quot;" id="149" name="Google Shape;149;p26" title="Project ENABLE - Challenge Video (#1) Screenshot"/>
          <p:cNvPicPr preferRelativeResize="0"/>
          <p:nvPr/>
        </p:nvPicPr>
        <p:blipFill rotWithShape="1">
          <a:blip r:embed="rId4">
            <a:alphaModFix/>
          </a:blip>
          <a:srcRect b="14840" l="14073" r="15805" t="10096"/>
          <a:stretch/>
        </p:blipFill>
        <p:spPr>
          <a:xfrm>
            <a:off x="2097175" y="921950"/>
            <a:ext cx="4949640" cy="2980276"/>
          </a:xfrm>
          <a:prstGeom prst="rect">
            <a:avLst/>
          </a:prstGeom>
          <a:noFill/>
          <a:ln>
            <a:noFill/>
          </a:ln>
        </p:spPr>
      </p:pic>
      <p:sp>
        <p:nvSpPr>
          <p:cNvPr id="150" name="Google Shape;150;p26"/>
          <p:cNvSpPr txBox="1"/>
          <p:nvPr/>
        </p:nvSpPr>
        <p:spPr>
          <a:xfrm>
            <a:off x="0" y="4774200"/>
            <a:ext cx="78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13</a:t>
            </a:r>
            <a:endParaRPr b="1"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2854650" y="164050"/>
            <a:ext cx="3434700" cy="74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(#3)</a:t>
            </a:r>
            <a:endParaRPr b="1" sz="4000">
              <a:latin typeface="Calibri"/>
              <a:ea typeface="Calibri"/>
              <a:cs typeface="Calibri"/>
              <a:sym typeface="Calibri"/>
            </a:endParaRPr>
          </a:p>
        </p:txBody>
      </p:sp>
      <p:sp>
        <p:nvSpPr>
          <p:cNvPr id="156" name="Google Shape;156;p27"/>
          <p:cNvSpPr txBox="1"/>
          <p:nvPr>
            <p:ph idx="1" type="body"/>
          </p:nvPr>
        </p:nvSpPr>
        <p:spPr>
          <a:xfrm>
            <a:off x="2300888" y="4111900"/>
            <a:ext cx="4647300" cy="529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What would you do to solve this problem?</a:t>
            </a:r>
            <a:endParaRPr sz="26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57" name="Google Shape;157;p27" title="Questions/Discussion (#3)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158" name="Google Shape;158;p27"/>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14</a:t>
            </a:r>
            <a:endParaRPr b="1"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619150" y="221350"/>
            <a:ext cx="8118000" cy="75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solidFill>
                  <a:srgbClr val="000000"/>
                </a:solidFill>
                <a:latin typeface="Calibri"/>
                <a:ea typeface="Calibri"/>
                <a:cs typeface="Calibri"/>
                <a:sym typeface="Calibri"/>
              </a:rPr>
              <a:t>Project ENABLE - Solutions Video (#1)</a:t>
            </a:r>
            <a:endParaRPr b="1" sz="4000">
              <a:solidFill>
                <a:srgbClr val="000000"/>
              </a:solidFill>
              <a:latin typeface="Calibri"/>
              <a:ea typeface="Calibri"/>
              <a:cs typeface="Calibri"/>
              <a:sym typeface="Calibri"/>
            </a:endParaRPr>
          </a:p>
        </p:txBody>
      </p:sp>
      <p:sp>
        <p:nvSpPr>
          <p:cNvPr id="164" name="Google Shape;164;p28"/>
          <p:cNvSpPr txBox="1"/>
          <p:nvPr>
            <p:ph idx="1" type="body"/>
          </p:nvPr>
        </p:nvSpPr>
        <p:spPr>
          <a:xfrm>
            <a:off x="417850" y="3811850"/>
            <a:ext cx="8520600" cy="9651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“A Solution - Caroline Smith - Inclusive Outreach” (9:54) </a:t>
            </a:r>
            <a:endParaRPr sz="2000">
              <a:solidFill>
                <a:srgbClr val="000000"/>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Solutions Video</a:t>
            </a:r>
            <a:endParaRPr sz="2000">
              <a:solidFill>
                <a:srgbClr val="000000"/>
              </a:solidFill>
              <a:latin typeface="Calibri"/>
              <a:ea typeface="Calibri"/>
              <a:cs typeface="Calibri"/>
              <a:sym typeface="Calibri"/>
            </a:endParaRPr>
          </a:p>
        </p:txBody>
      </p:sp>
      <p:pic>
        <p:nvPicPr>
          <p:cNvPr descr="A screenshot of Caroline Smith's Challenge Video. It shows a video of Caroline talking into a camera.  At the top of the image it states &quot;Library Services to Persons with Disabilities: A Problem-Based Learning Approach.&quot; There are also captions depicted in the image that state &quot;...was the Center for Independent Living in our state.&quot;" id="165" name="Google Shape;165;p28" title="Project ENABLE - Solutions Video (#1) screenshot"/>
          <p:cNvPicPr preferRelativeResize="0"/>
          <p:nvPr/>
        </p:nvPicPr>
        <p:blipFill rotWithShape="1">
          <a:blip r:embed="rId4">
            <a:alphaModFix/>
          </a:blip>
          <a:srcRect b="10231" l="12091" r="13035" t="9582"/>
          <a:stretch/>
        </p:blipFill>
        <p:spPr>
          <a:xfrm>
            <a:off x="2119950" y="857450"/>
            <a:ext cx="4904098" cy="2954399"/>
          </a:xfrm>
          <a:prstGeom prst="rect">
            <a:avLst/>
          </a:prstGeom>
          <a:noFill/>
          <a:ln>
            <a:noFill/>
          </a:ln>
        </p:spPr>
      </p:pic>
      <p:sp>
        <p:nvSpPr>
          <p:cNvPr id="166" name="Google Shape;166;p28"/>
          <p:cNvSpPr txBox="1"/>
          <p:nvPr/>
        </p:nvSpPr>
        <p:spPr>
          <a:xfrm>
            <a:off x="0" y="477695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15</a:t>
            </a:r>
            <a:endParaRPr b="1"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1114500" y="2093550"/>
            <a:ext cx="6915000" cy="95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Barriers to Library Access</a:t>
            </a:r>
            <a:endParaRPr b="1" sz="5000">
              <a:latin typeface="Calibri"/>
              <a:ea typeface="Calibri"/>
              <a:cs typeface="Calibri"/>
              <a:sym typeface="Calibri"/>
            </a:endParaRPr>
          </a:p>
        </p:txBody>
      </p:sp>
      <p:sp>
        <p:nvSpPr>
          <p:cNvPr id="172" name="Google Shape;172;p29"/>
          <p:cNvSpPr txBox="1"/>
          <p:nvPr/>
        </p:nvSpPr>
        <p:spPr>
          <a:xfrm>
            <a:off x="0" y="477695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16</a:t>
            </a:r>
            <a:endParaRPr b="1"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1229700" y="453550"/>
            <a:ext cx="6684600" cy="7380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4000">
                <a:latin typeface="Calibri"/>
                <a:ea typeface="Calibri"/>
                <a:cs typeface="Calibri"/>
                <a:sym typeface="Calibri"/>
              </a:rPr>
              <a:t>Quote From Annette DeFaveri</a:t>
            </a:r>
            <a:endParaRPr b="1" sz="4000">
              <a:latin typeface="Calibri"/>
              <a:ea typeface="Calibri"/>
              <a:cs typeface="Calibri"/>
              <a:sym typeface="Calibri"/>
            </a:endParaRPr>
          </a:p>
        </p:txBody>
      </p:sp>
      <p:sp>
        <p:nvSpPr>
          <p:cNvPr id="178" name="Google Shape;178;p30"/>
          <p:cNvSpPr txBox="1"/>
          <p:nvPr>
            <p:ph idx="1" type="body"/>
          </p:nvPr>
        </p:nvSpPr>
        <p:spPr>
          <a:xfrm>
            <a:off x="311700" y="1683250"/>
            <a:ext cx="8520600" cy="243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“For every person who finds the library safe and pleasant, there is another person who feels uncomfortable and unwelcome. … We librarians constantly strive to make our libraries an inclusive and welcoming place to all, but we are not always successful. There may be systemic barriers and elements of library policy that may prevent individuals or groups in our community from having full access to our library or from feeling safe and welcome at our library.”</a:t>
            </a:r>
            <a:endParaRPr sz="2000">
              <a:solidFill>
                <a:srgbClr val="000000"/>
              </a:solidFill>
              <a:latin typeface="Calibri"/>
              <a:ea typeface="Calibri"/>
              <a:cs typeface="Calibri"/>
              <a:sym typeface="Calibri"/>
            </a:endParaRPr>
          </a:p>
        </p:txBody>
      </p:sp>
      <p:sp>
        <p:nvSpPr>
          <p:cNvPr id="179" name="Google Shape;179;p30"/>
          <p:cNvSpPr txBox="1"/>
          <p:nvPr/>
        </p:nvSpPr>
        <p:spPr>
          <a:xfrm>
            <a:off x="0" y="477695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17</a:t>
            </a:r>
            <a:endParaRPr b="1"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2936125" y="144750"/>
            <a:ext cx="3376800" cy="8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(#4)</a:t>
            </a:r>
            <a:endParaRPr b="1" sz="4000">
              <a:latin typeface="Calibri"/>
              <a:ea typeface="Calibri"/>
              <a:cs typeface="Calibri"/>
              <a:sym typeface="Calibri"/>
            </a:endParaRPr>
          </a:p>
        </p:txBody>
      </p:sp>
      <p:sp>
        <p:nvSpPr>
          <p:cNvPr id="185" name="Google Shape;185;p31"/>
          <p:cNvSpPr txBox="1"/>
          <p:nvPr>
            <p:ph idx="1" type="body"/>
          </p:nvPr>
        </p:nvSpPr>
        <p:spPr>
          <a:xfrm>
            <a:off x="433525" y="3444025"/>
            <a:ext cx="8382000" cy="57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do you think of this quote? Do you think that it is true of your library system?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Can you think of some examples that might be barriers to access in your library?</a:t>
            </a:r>
            <a:endParaRPr sz="2000">
              <a:solidFill>
                <a:srgbClr val="000000"/>
              </a:solidFill>
            </a:endParaRPr>
          </a:p>
        </p:txBody>
      </p:sp>
      <p:pic>
        <p:nvPicPr>
          <p:cNvPr descr="A stock photo image of a text blurb with three dots. The dots are in light blue and the text blurb is in white with the background in the same light blue as the dots." id="186" name="Google Shape;186;p31" title="Questions/Discussion (#4) Photo"/>
          <p:cNvPicPr preferRelativeResize="0"/>
          <p:nvPr/>
        </p:nvPicPr>
        <p:blipFill>
          <a:blip r:embed="rId3">
            <a:alphaModFix/>
          </a:blip>
          <a:stretch>
            <a:fillRect/>
          </a:stretch>
        </p:blipFill>
        <p:spPr>
          <a:xfrm>
            <a:off x="3261725" y="921650"/>
            <a:ext cx="2522376" cy="2522376"/>
          </a:xfrm>
          <a:prstGeom prst="rect">
            <a:avLst/>
          </a:prstGeom>
          <a:noFill/>
          <a:ln>
            <a:noFill/>
          </a:ln>
        </p:spPr>
      </p:pic>
      <p:sp>
        <p:nvSpPr>
          <p:cNvPr id="187" name="Google Shape;187;p31"/>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18</a:t>
            </a:r>
            <a:endParaRPr b="1"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423800" y="2150850"/>
            <a:ext cx="2376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Welcome!</a:t>
            </a:r>
            <a:endParaRPr b="1" sz="4000">
              <a:latin typeface="Calibri"/>
              <a:ea typeface="Calibri"/>
              <a:cs typeface="Calibri"/>
              <a:sym typeface="Calibri"/>
            </a:endParaRPr>
          </a:p>
        </p:txBody>
      </p:sp>
      <p:pic>
        <p:nvPicPr>
          <p:cNvPr descr="Top left of the PowerPoint slide. Black man in wheelchair next to blue bookcase in a library. The man is reaching to a shelf to pick up a book and is smiling." id="62" name="Google Shape;62;p14" title="Welcome Photo #1"/>
          <p:cNvPicPr preferRelativeResize="0"/>
          <p:nvPr/>
        </p:nvPicPr>
        <p:blipFill rotWithShape="1">
          <a:blip r:embed="rId3">
            <a:alphaModFix/>
          </a:blip>
          <a:srcRect b="0" l="0" r="53812" t="0"/>
          <a:stretch/>
        </p:blipFill>
        <p:spPr>
          <a:xfrm>
            <a:off x="89075" y="228400"/>
            <a:ext cx="3172924" cy="2502175"/>
          </a:xfrm>
          <a:prstGeom prst="rect">
            <a:avLst/>
          </a:prstGeom>
          <a:noFill/>
          <a:ln>
            <a:noFill/>
          </a:ln>
        </p:spPr>
      </p:pic>
      <p:pic>
        <p:nvPicPr>
          <p:cNvPr descr="Bottom right corner of the PowerPoint slide. The image shows a person, off to the side, reading a book. The photo only shows the person from chest level. The background is a bookcase in a library." id="63" name="Google Shape;63;p14" title="Welcome Photo #2"/>
          <p:cNvPicPr preferRelativeResize="0"/>
          <p:nvPr/>
        </p:nvPicPr>
        <p:blipFill rotWithShape="1">
          <a:blip r:embed="rId4">
            <a:alphaModFix/>
          </a:blip>
          <a:srcRect b="13593" l="5712" r="13033" t="6725"/>
          <a:stretch/>
        </p:blipFill>
        <p:spPr>
          <a:xfrm>
            <a:off x="5874600" y="2349100"/>
            <a:ext cx="3067550" cy="2638525"/>
          </a:xfrm>
          <a:prstGeom prst="rect">
            <a:avLst/>
          </a:prstGeom>
          <a:noFill/>
          <a:ln>
            <a:noFill/>
          </a:ln>
        </p:spPr>
      </p:pic>
      <p:sp>
        <p:nvSpPr>
          <p:cNvPr id="64" name="Google Shape;64;p14"/>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a:t>
            </a:r>
            <a:endParaRPr b="1"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2"/>
          <p:cNvSpPr txBox="1"/>
          <p:nvPr>
            <p:ph type="title"/>
          </p:nvPr>
        </p:nvSpPr>
        <p:spPr>
          <a:xfrm>
            <a:off x="2979325" y="279850"/>
            <a:ext cx="2915100" cy="7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Library Fines</a:t>
            </a:r>
            <a:endParaRPr b="1" sz="4000">
              <a:latin typeface="Calibri"/>
              <a:ea typeface="Calibri"/>
              <a:cs typeface="Calibri"/>
              <a:sym typeface="Calibri"/>
            </a:endParaRPr>
          </a:p>
        </p:txBody>
      </p:sp>
      <p:sp>
        <p:nvSpPr>
          <p:cNvPr id="193" name="Google Shape;193;p32"/>
          <p:cNvSpPr/>
          <p:nvPr/>
        </p:nvSpPr>
        <p:spPr>
          <a:xfrm>
            <a:off x="1985700" y="2147200"/>
            <a:ext cx="5172600" cy="1466700"/>
          </a:xfrm>
          <a:prstGeom prst="rect">
            <a:avLst/>
          </a:prstGeom>
          <a:solidFill>
            <a:srgbClr val="EA9999"/>
          </a:solidFill>
          <a:ln cap="flat" cmpd="sng" w="1524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alibri"/>
                <a:ea typeface="Calibri"/>
                <a:cs typeface="Calibri"/>
                <a:sym typeface="Calibri"/>
              </a:rPr>
              <a:t>OVERDUE</a:t>
            </a:r>
            <a:r>
              <a:rPr b="1" lang="en" sz="3000">
                <a:latin typeface="Calibri"/>
                <a:ea typeface="Calibri"/>
                <a:cs typeface="Calibri"/>
                <a:sym typeface="Calibri"/>
              </a:rPr>
              <a:t>!</a:t>
            </a:r>
            <a:endParaRPr b="1" sz="3000">
              <a:latin typeface="Calibri"/>
              <a:ea typeface="Calibri"/>
              <a:cs typeface="Calibri"/>
              <a:sym typeface="Calibri"/>
            </a:endParaRPr>
          </a:p>
        </p:txBody>
      </p:sp>
      <p:pic>
        <p:nvPicPr>
          <p:cNvPr descr="clip art of a stack of 4 soft cover books. The bottom is black, the second is light purple, the third is light blue, and the top is light brown." id="194" name="Google Shape;194;p32" title="Clip Art of a Stack of Books"/>
          <p:cNvPicPr preferRelativeResize="0"/>
          <p:nvPr/>
        </p:nvPicPr>
        <p:blipFill>
          <a:blip r:embed="rId3">
            <a:alphaModFix/>
          </a:blip>
          <a:stretch>
            <a:fillRect/>
          </a:stretch>
        </p:blipFill>
        <p:spPr>
          <a:xfrm>
            <a:off x="7272350" y="318500"/>
            <a:ext cx="1430150" cy="1392150"/>
          </a:xfrm>
          <a:prstGeom prst="rect">
            <a:avLst/>
          </a:prstGeom>
          <a:noFill/>
          <a:ln>
            <a:noFill/>
          </a:ln>
        </p:spPr>
      </p:pic>
      <p:sp>
        <p:nvSpPr>
          <p:cNvPr id="195" name="Google Shape;195;p32"/>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19</a:t>
            </a:r>
            <a:endParaRPr b="1" sz="1200"/>
          </a:p>
        </p:txBody>
      </p:sp>
      <p:sp>
        <p:nvSpPr>
          <p:cNvPr id="196" name="Google Shape;196;p32"/>
          <p:cNvSpPr txBox="1"/>
          <p:nvPr/>
        </p:nvSpPr>
        <p:spPr>
          <a:xfrm>
            <a:off x="337750" y="3474025"/>
            <a:ext cx="1264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Calibri"/>
                <a:ea typeface="Calibri"/>
                <a:cs typeface="Calibri"/>
                <a:sym typeface="Calibri"/>
              </a:rPr>
              <a:t>$$$$</a:t>
            </a:r>
            <a:endParaRPr b="1" sz="4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2936125" y="144750"/>
            <a:ext cx="3376800" cy="8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(#5)</a:t>
            </a:r>
            <a:endParaRPr b="1" sz="4000">
              <a:latin typeface="Calibri"/>
              <a:ea typeface="Calibri"/>
              <a:cs typeface="Calibri"/>
              <a:sym typeface="Calibri"/>
            </a:endParaRPr>
          </a:p>
        </p:txBody>
      </p:sp>
      <p:sp>
        <p:nvSpPr>
          <p:cNvPr id="202" name="Google Shape;202;p33"/>
          <p:cNvSpPr txBox="1"/>
          <p:nvPr>
            <p:ph idx="1" type="body"/>
          </p:nvPr>
        </p:nvSpPr>
        <p:spPr>
          <a:xfrm>
            <a:off x="1878413" y="3781775"/>
            <a:ext cx="5289000" cy="9468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is your library’s policy on fines?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Are there any alternatives you can think of? </a:t>
            </a:r>
            <a:endParaRPr sz="2000">
              <a:solidFill>
                <a:srgbClr val="000000"/>
              </a:solidFill>
            </a:endParaRPr>
          </a:p>
        </p:txBody>
      </p:sp>
      <p:pic>
        <p:nvPicPr>
          <p:cNvPr descr="A stock photo image of a text blurb with three dots. The dots are in light blue and the text blurb is in white with the background in the same light blue as the dots." id="203" name="Google Shape;203;p33" title="Questions/Discussion (#5) Photo"/>
          <p:cNvPicPr preferRelativeResize="0"/>
          <p:nvPr/>
        </p:nvPicPr>
        <p:blipFill>
          <a:blip r:embed="rId3">
            <a:alphaModFix/>
          </a:blip>
          <a:stretch>
            <a:fillRect/>
          </a:stretch>
        </p:blipFill>
        <p:spPr>
          <a:xfrm>
            <a:off x="3261725" y="921650"/>
            <a:ext cx="2522376" cy="2522376"/>
          </a:xfrm>
          <a:prstGeom prst="rect">
            <a:avLst/>
          </a:prstGeom>
          <a:noFill/>
          <a:ln>
            <a:noFill/>
          </a:ln>
        </p:spPr>
      </p:pic>
      <p:sp>
        <p:nvSpPr>
          <p:cNvPr id="204" name="Google Shape;204;p33"/>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20</a:t>
            </a:r>
            <a:endParaRPr b="1" sz="1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333450" y="270200"/>
            <a:ext cx="2477100" cy="72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Backpacks</a:t>
            </a:r>
            <a:endParaRPr b="1" sz="4000">
              <a:latin typeface="Calibri"/>
              <a:ea typeface="Calibri"/>
              <a:cs typeface="Calibri"/>
              <a:sym typeface="Calibri"/>
            </a:endParaRPr>
          </a:p>
        </p:txBody>
      </p:sp>
      <p:sp>
        <p:nvSpPr>
          <p:cNvPr id="210" name="Google Shape;210;p34"/>
          <p:cNvSpPr txBox="1"/>
          <p:nvPr>
            <p:ph idx="1" type="body"/>
          </p:nvPr>
        </p:nvSpPr>
        <p:spPr>
          <a:xfrm>
            <a:off x="501425" y="2226125"/>
            <a:ext cx="3735600" cy="1433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40% of people who are homeless have a disability, according to </a:t>
            </a:r>
            <a:r>
              <a:rPr i="1" lang="en" sz="2000">
                <a:solidFill>
                  <a:srgbClr val="000000"/>
                </a:solidFill>
                <a:latin typeface="Calibri"/>
                <a:ea typeface="Calibri"/>
                <a:cs typeface="Calibri"/>
                <a:sym typeface="Calibri"/>
              </a:rPr>
              <a:t>Disability Scoop</a:t>
            </a:r>
            <a:r>
              <a:rPr lang="en" sz="2000">
                <a:solidFill>
                  <a:srgbClr val="000000"/>
                </a:solidFill>
                <a:latin typeface="Calibri"/>
                <a:ea typeface="Calibri"/>
                <a:cs typeface="Calibri"/>
                <a:sym typeface="Calibri"/>
              </a:rPr>
              <a:t>.</a:t>
            </a:r>
            <a:endParaRPr sz="2000">
              <a:solidFill>
                <a:srgbClr val="000000"/>
              </a:solidFill>
              <a:latin typeface="Calibri"/>
              <a:ea typeface="Calibri"/>
              <a:cs typeface="Calibri"/>
              <a:sym typeface="Calibri"/>
            </a:endParaRPr>
          </a:p>
        </p:txBody>
      </p:sp>
      <p:pic>
        <p:nvPicPr>
          <p:cNvPr id="211" name="Google Shape;211;p34"/>
          <p:cNvPicPr preferRelativeResize="0"/>
          <p:nvPr/>
        </p:nvPicPr>
        <p:blipFill>
          <a:blip r:embed="rId3">
            <a:alphaModFix/>
          </a:blip>
          <a:stretch>
            <a:fillRect/>
          </a:stretch>
        </p:blipFill>
        <p:spPr>
          <a:xfrm>
            <a:off x="4985400" y="1574825"/>
            <a:ext cx="3648000" cy="2736000"/>
          </a:xfrm>
          <a:prstGeom prst="rect">
            <a:avLst/>
          </a:prstGeom>
          <a:noFill/>
          <a:ln>
            <a:noFill/>
          </a:ln>
        </p:spPr>
      </p:pic>
      <p:sp>
        <p:nvSpPr>
          <p:cNvPr id="212" name="Google Shape;212;p34"/>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21</a:t>
            </a:r>
            <a:endParaRPr b="1"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2936125" y="144750"/>
            <a:ext cx="3376800" cy="8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(#6)</a:t>
            </a:r>
            <a:endParaRPr b="1" sz="4000">
              <a:latin typeface="Calibri"/>
              <a:ea typeface="Calibri"/>
              <a:cs typeface="Calibri"/>
              <a:sym typeface="Calibri"/>
            </a:endParaRPr>
          </a:p>
        </p:txBody>
      </p:sp>
      <p:sp>
        <p:nvSpPr>
          <p:cNvPr id="218" name="Google Shape;218;p35"/>
          <p:cNvSpPr txBox="1"/>
          <p:nvPr>
            <p:ph idx="1" type="body"/>
          </p:nvPr>
        </p:nvSpPr>
        <p:spPr>
          <a:xfrm>
            <a:off x="2459725" y="4150675"/>
            <a:ext cx="4329600" cy="571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2000">
                <a:solidFill>
                  <a:srgbClr val="000000"/>
                </a:solidFill>
                <a:latin typeface="Calibri"/>
                <a:ea typeface="Calibri"/>
                <a:cs typeface="Calibri"/>
                <a:sym typeface="Calibri"/>
              </a:rPr>
              <a:t>What is your library’s backpack policy?</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219" name="Google Shape;219;p35" title="Questions/Discussion (#6) Photo"/>
          <p:cNvPicPr preferRelativeResize="0"/>
          <p:nvPr/>
        </p:nvPicPr>
        <p:blipFill>
          <a:blip r:embed="rId3">
            <a:alphaModFix/>
          </a:blip>
          <a:stretch>
            <a:fillRect/>
          </a:stretch>
        </p:blipFill>
        <p:spPr>
          <a:xfrm>
            <a:off x="3258112" y="1216775"/>
            <a:ext cx="2522376" cy="2522376"/>
          </a:xfrm>
          <a:prstGeom prst="rect">
            <a:avLst/>
          </a:prstGeom>
          <a:noFill/>
          <a:ln>
            <a:noFill/>
          </a:ln>
        </p:spPr>
      </p:pic>
      <p:sp>
        <p:nvSpPr>
          <p:cNvPr id="220" name="Google Shape;220;p35"/>
          <p:cNvSpPr txBox="1"/>
          <p:nvPr/>
        </p:nvSpPr>
        <p:spPr>
          <a:xfrm>
            <a:off x="0" y="4774200"/>
            <a:ext cx="82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22</a:t>
            </a:r>
            <a:endParaRPr b="1"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ph type="title"/>
          </p:nvPr>
        </p:nvSpPr>
        <p:spPr>
          <a:xfrm>
            <a:off x="387500" y="245350"/>
            <a:ext cx="8223600" cy="8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Project ENABLE - Challenge Video (#2)</a:t>
            </a:r>
            <a:endParaRPr b="1" sz="4000">
              <a:latin typeface="Calibri"/>
              <a:ea typeface="Calibri"/>
              <a:cs typeface="Calibri"/>
              <a:sym typeface="Calibri"/>
            </a:endParaRPr>
          </a:p>
        </p:txBody>
      </p:sp>
      <p:sp>
        <p:nvSpPr>
          <p:cNvPr id="226" name="Google Shape;226;p36"/>
          <p:cNvSpPr txBox="1"/>
          <p:nvPr>
            <p:ph idx="1" type="body"/>
          </p:nvPr>
        </p:nvSpPr>
        <p:spPr>
          <a:xfrm>
            <a:off x="311700" y="3917950"/>
            <a:ext cx="8520600" cy="100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Charlotte Moman - Lack of Training” (3:49)</a:t>
            </a:r>
            <a:endParaRPr sz="2000">
              <a:solidFill>
                <a:srgbClr val="000000"/>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Challenge Video</a:t>
            </a:r>
            <a:endParaRPr sz="2000">
              <a:solidFill>
                <a:srgbClr val="000000"/>
              </a:solidFill>
              <a:latin typeface="Calibri"/>
              <a:ea typeface="Calibri"/>
              <a:cs typeface="Calibri"/>
              <a:sym typeface="Calibri"/>
            </a:endParaRPr>
          </a:p>
        </p:txBody>
      </p:sp>
      <p:pic>
        <p:nvPicPr>
          <p:cNvPr descr="A screenshot of Charlotte Moman's Challenge Video. It shows a video of Charlotte talking into a camera. Her camera background is a public library. At the top of the image it states &quot;Library Services to Persons with Disabilities: A Problem-Based Learning Approach.&quot; To the left the text reads &quot;Charlotte Moman. Retired Assistant Director. Jackson Hinds. Library System. Jackson, MS. " id="227" name="Google Shape;227;p36" title="Project ENABLE - Challenge Video (#2) Screenshot"/>
          <p:cNvPicPr preferRelativeResize="0"/>
          <p:nvPr/>
        </p:nvPicPr>
        <p:blipFill rotWithShape="1">
          <a:blip r:embed="rId4">
            <a:alphaModFix/>
          </a:blip>
          <a:srcRect b="8287" l="12266" r="13028" t="9006"/>
          <a:stretch/>
        </p:blipFill>
        <p:spPr>
          <a:xfrm>
            <a:off x="2412899" y="1065250"/>
            <a:ext cx="4318190" cy="2689213"/>
          </a:xfrm>
          <a:prstGeom prst="rect">
            <a:avLst/>
          </a:prstGeom>
          <a:noFill/>
          <a:ln>
            <a:noFill/>
          </a:ln>
        </p:spPr>
      </p:pic>
      <p:sp>
        <p:nvSpPr>
          <p:cNvPr id="228" name="Google Shape;228;p3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23</a:t>
            </a:r>
            <a:endParaRPr b="1"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ph type="title"/>
          </p:nvPr>
        </p:nvSpPr>
        <p:spPr>
          <a:xfrm>
            <a:off x="2605838" y="290375"/>
            <a:ext cx="4037400" cy="8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000"/>
              <a:t>Discussion (#7)</a:t>
            </a:r>
            <a:endParaRPr b="1" sz="4000"/>
          </a:p>
        </p:txBody>
      </p:sp>
      <p:sp>
        <p:nvSpPr>
          <p:cNvPr id="234" name="Google Shape;234;p37"/>
          <p:cNvSpPr txBox="1"/>
          <p:nvPr>
            <p:ph idx="1" type="body"/>
          </p:nvPr>
        </p:nvSpPr>
        <p:spPr>
          <a:xfrm>
            <a:off x="2376650" y="4111900"/>
            <a:ext cx="4664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000">
                <a:solidFill>
                  <a:srgbClr val="000000"/>
                </a:solidFill>
                <a:latin typeface="Calibri"/>
                <a:ea typeface="Calibri"/>
                <a:cs typeface="Calibri"/>
                <a:sym typeface="Calibri"/>
              </a:rPr>
              <a:t>What would you do to solve this problem?</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235" name="Google Shape;235;p37" title="Question/Discussion (#7) Photo"/>
          <p:cNvPicPr preferRelativeResize="0"/>
          <p:nvPr/>
        </p:nvPicPr>
        <p:blipFill>
          <a:blip r:embed="rId3">
            <a:alphaModFix/>
          </a:blip>
          <a:stretch>
            <a:fillRect/>
          </a:stretch>
        </p:blipFill>
        <p:spPr>
          <a:xfrm>
            <a:off x="3315950" y="1279387"/>
            <a:ext cx="2617176" cy="2617176"/>
          </a:xfrm>
          <a:prstGeom prst="rect">
            <a:avLst/>
          </a:prstGeom>
          <a:noFill/>
          <a:ln>
            <a:noFill/>
          </a:ln>
        </p:spPr>
      </p:pic>
      <p:sp>
        <p:nvSpPr>
          <p:cNvPr id="236" name="Google Shape;236;p3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24</a:t>
            </a:r>
            <a:endParaRPr b="1"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8"/>
          <p:cNvSpPr txBox="1"/>
          <p:nvPr>
            <p:ph type="title"/>
          </p:nvPr>
        </p:nvSpPr>
        <p:spPr>
          <a:xfrm>
            <a:off x="440100" y="231800"/>
            <a:ext cx="8263800" cy="7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4000">
                <a:latin typeface="Calibri"/>
                <a:ea typeface="Calibri"/>
                <a:cs typeface="Calibri"/>
                <a:sym typeface="Calibri"/>
              </a:rPr>
              <a:t>Project ENABLE - Solutions Video (#2)</a:t>
            </a:r>
            <a:endParaRPr b="1" sz="4000">
              <a:latin typeface="Calibri"/>
              <a:ea typeface="Calibri"/>
              <a:cs typeface="Calibri"/>
              <a:sym typeface="Calibri"/>
            </a:endParaRPr>
          </a:p>
        </p:txBody>
      </p:sp>
      <p:sp>
        <p:nvSpPr>
          <p:cNvPr id="242" name="Google Shape;242;p38"/>
          <p:cNvSpPr txBox="1"/>
          <p:nvPr>
            <p:ph idx="1" type="body"/>
          </p:nvPr>
        </p:nvSpPr>
        <p:spPr>
          <a:xfrm>
            <a:off x="311700" y="3734575"/>
            <a:ext cx="8520600" cy="110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chemeClr val="dk1"/>
                </a:solidFill>
                <a:latin typeface="Calibri"/>
                <a:ea typeface="Calibri"/>
                <a:cs typeface="Calibri"/>
                <a:sym typeface="Calibri"/>
              </a:rPr>
              <a:t>V</a:t>
            </a:r>
            <a:r>
              <a:rPr lang="en" sz="2000" u="sng">
                <a:solidFill>
                  <a:srgbClr val="000000"/>
                </a:solidFill>
                <a:latin typeface="Calibri"/>
                <a:ea typeface="Calibri"/>
                <a:cs typeface="Calibri"/>
                <a:sym typeface="Calibri"/>
              </a:rPr>
              <a:t>ideo</a:t>
            </a:r>
            <a:r>
              <a:rPr lang="en" sz="2000">
                <a:solidFill>
                  <a:srgbClr val="000000"/>
                </a:solidFill>
                <a:latin typeface="Calibri"/>
                <a:ea typeface="Calibri"/>
                <a:cs typeface="Calibri"/>
                <a:sym typeface="Calibri"/>
              </a:rPr>
              <a:t>: A Solution - Charlotte Moman - Lack of Training” (8:36)</a:t>
            </a:r>
            <a:endParaRPr sz="2000">
              <a:solidFill>
                <a:srgbClr val="000000"/>
              </a:solidFill>
              <a:latin typeface="Calibri"/>
              <a:ea typeface="Calibri"/>
              <a:cs typeface="Calibri"/>
              <a:sym typeface="Calibri"/>
            </a:endParaRPr>
          </a:p>
          <a:p>
            <a:pPr indent="0" lvl="0" marL="0" rtl="0" algn="ctr">
              <a:spcBef>
                <a:spcPts val="1200"/>
              </a:spcBef>
              <a:spcAft>
                <a:spcPts val="1200"/>
              </a:spcAft>
              <a:buClr>
                <a:schemeClr val="dk1"/>
              </a:buClr>
              <a:buSzPts val="1100"/>
              <a:buFont typeface="Arial"/>
              <a:buNone/>
            </a:pPr>
            <a:r>
              <a:rPr lang="en" sz="2000" u="sng">
                <a:solidFill>
                  <a:schemeClr val="hlink"/>
                </a:solidFill>
                <a:latin typeface="Calibri"/>
                <a:ea typeface="Calibri"/>
                <a:cs typeface="Calibri"/>
                <a:sym typeface="Calibri"/>
                <a:hlinkClick r:id="rId3"/>
              </a:rPr>
              <a:t>Link to Solutions Video</a:t>
            </a:r>
            <a:endParaRPr sz="2000">
              <a:solidFill>
                <a:schemeClr val="dk1"/>
              </a:solidFill>
              <a:latin typeface="Calibri"/>
              <a:ea typeface="Calibri"/>
              <a:cs typeface="Calibri"/>
              <a:sym typeface="Calibri"/>
            </a:endParaRPr>
          </a:p>
        </p:txBody>
      </p:sp>
      <p:pic>
        <p:nvPicPr>
          <p:cNvPr descr="A screenshot of Charlotte Moman's Challenge Video. It shows a video of Charlotte talking into a camera. Her camera background is a public library. At the top of the image it states &quot;Library Services to Persons with Disabilities: A Problem-Based Learning Approach.&quot; The captions read &quot;Libraries and Autism: We're Connected.&quot;" id="243" name="Google Shape;243;p38" title="Project ENABLE - Solutions Video (#2) Screenshot"/>
          <p:cNvPicPr preferRelativeResize="0"/>
          <p:nvPr/>
        </p:nvPicPr>
        <p:blipFill rotWithShape="1">
          <a:blip r:embed="rId4">
            <a:alphaModFix/>
          </a:blip>
          <a:srcRect b="7937" l="13615" r="15362" t="11064"/>
          <a:stretch/>
        </p:blipFill>
        <p:spPr>
          <a:xfrm>
            <a:off x="2471325" y="1160000"/>
            <a:ext cx="4201349" cy="2422175"/>
          </a:xfrm>
          <a:prstGeom prst="rect">
            <a:avLst/>
          </a:prstGeom>
          <a:noFill/>
          <a:ln>
            <a:noFill/>
          </a:ln>
        </p:spPr>
      </p:pic>
      <p:sp>
        <p:nvSpPr>
          <p:cNvPr id="244" name="Google Shape;244;p3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25</a:t>
            </a:r>
            <a:endParaRPr b="1" sz="1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type="title"/>
          </p:nvPr>
        </p:nvSpPr>
        <p:spPr>
          <a:xfrm>
            <a:off x="311700" y="1312350"/>
            <a:ext cx="8520600" cy="251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latin typeface="Calibri"/>
                <a:ea typeface="Calibri"/>
                <a:cs typeface="Calibri"/>
                <a:sym typeface="Calibri"/>
              </a:rPr>
              <a:t>Common Successes </a:t>
            </a:r>
            <a:endParaRPr b="1" sz="5000">
              <a:latin typeface="Calibri"/>
              <a:ea typeface="Calibri"/>
              <a:cs typeface="Calibri"/>
              <a:sym typeface="Calibri"/>
            </a:endParaRPr>
          </a:p>
          <a:p>
            <a:pPr indent="0" lvl="0" marL="0" rtl="0" algn="ctr">
              <a:spcBef>
                <a:spcPts val="0"/>
              </a:spcBef>
              <a:spcAft>
                <a:spcPts val="0"/>
              </a:spcAft>
              <a:buNone/>
            </a:pPr>
            <a:r>
              <a:rPr b="1" lang="en" sz="5000">
                <a:latin typeface="Calibri"/>
                <a:ea typeface="Calibri"/>
                <a:cs typeface="Calibri"/>
                <a:sym typeface="Calibri"/>
              </a:rPr>
              <a:t>and </a:t>
            </a:r>
            <a:endParaRPr b="1" sz="5000">
              <a:latin typeface="Calibri"/>
              <a:ea typeface="Calibri"/>
              <a:cs typeface="Calibri"/>
              <a:sym typeface="Calibri"/>
            </a:endParaRPr>
          </a:p>
          <a:p>
            <a:pPr indent="0" lvl="0" marL="0" rtl="0" algn="ctr">
              <a:spcBef>
                <a:spcPts val="0"/>
              </a:spcBef>
              <a:spcAft>
                <a:spcPts val="0"/>
              </a:spcAft>
              <a:buNone/>
            </a:pPr>
            <a:r>
              <a:rPr b="1" lang="en" sz="5000">
                <a:latin typeface="Calibri"/>
                <a:ea typeface="Calibri"/>
                <a:cs typeface="Calibri"/>
                <a:sym typeface="Calibri"/>
              </a:rPr>
              <a:t>Barriers to Outreach</a:t>
            </a:r>
            <a:endParaRPr b="1" sz="5000">
              <a:latin typeface="Calibri"/>
              <a:ea typeface="Calibri"/>
              <a:cs typeface="Calibri"/>
              <a:sym typeface="Calibri"/>
            </a:endParaRPr>
          </a:p>
        </p:txBody>
      </p:sp>
      <p:sp>
        <p:nvSpPr>
          <p:cNvPr id="250" name="Google Shape;250;p3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26</a:t>
            </a:r>
            <a:endParaRPr b="1"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type="title"/>
          </p:nvPr>
        </p:nvSpPr>
        <p:spPr>
          <a:xfrm>
            <a:off x="2648250" y="289500"/>
            <a:ext cx="3847500" cy="6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Long-Term Goals</a:t>
            </a:r>
            <a:endParaRPr b="1" sz="4000">
              <a:latin typeface="Calibri"/>
              <a:ea typeface="Calibri"/>
              <a:cs typeface="Calibri"/>
              <a:sym typeface="Calibri"/>
            </a:endParaRPr>
          </a:p>
        </p:txBody>
      </p:sp>
      <p:sp>
        <p:nvSpPr>
          <p:cNvPr id="256" name="Google Shape;256;p40"/>
          <p:cNvSpPr txBox="1"/>
          <p:nvPr>
            <p:ph idx="1" type="body"/>
          </p:nvPr>
        </p:nvSpPr>
        <p:spPr>
          <a:xfrm>
            <a:off x="327475" y="2283100"/>
            <a:ext cx="3308700" cy="1698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Building trust is key.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You want to work </a:t>
            </a:r>
            <a:r>
              <a:rPr i="1" lang="en" sz="2000">
                <a:solidFill>
                  <a:srgbClr val="000000"/>
                </a:solidFill>
                <a:latin typeface="Calibri"/>
                <a:ea typeface="Calibri"/>
                <a:cs typeface="Calibri"/>
                <a:sym typeface="Calibri"/>
              </a:rPr>
              <a:t>with</a:t>
            </a:r>
            <a:r>
              <a:rPr lang="en" sz="2000">
                <a:solidFill>
                  <a:srgbClr val="000000"/>
                </a:solidFill>
                <a:latin typeface="Calibri"/>
                <a:ea typeface="Calibri"/>
                <a:cs typeface="Calibri"/>
                <a:sym typeface="Calibri"/>
              </a:rPr>
              <a:t> an organization, not just </a:t>
            </a:r>
            <a:r>
              <a:rPr i="1" lang="en" sz="2000">
                <a:solidFill>
                  <a:srgbClr val="000000"/>
                </a:solidFill>
                <a:latin typeface="Calibri"/>
                <a:ea typeface="Calibri"/>
                <a:cs typeface="Calibri"/>
                <a:sym typeface="Calibri"/>
              </a:rPr>
              <a:t>for</a:t>
            </a:r>
            <a:r>
              <a:rPr lang="en" sz="2000">
                <a:solidFill>
                  <a:srgbClr val="000000"/>
                </a:solidFill>
                <a:latin typeface="Calibri"/>
                <a:ea typeface="Calibri"/>
                <a:cs typeface="Calibri"/>
                <a:sym typeface="Calibri"/>
              </a:rPr>
              <a:t> your library.</a:t>
            </a:r>
            <a:endParaRPr sz="2000">
              <a:solidFill>
                <a:srgbClr val="000000"/>
              </a:solidFill>
              <a:latin typeface="Calibri"/>
              <a:ea typeface="Calibri"/>
              <a:cs typeface="Calibri"/>
              <a:sym typeface="Calibri"/>
            </a:endParaRPr>
          </a:p>
        </p:txBody>
      </p:sp>
      <p:pic>
        <p:nvPicPr>
          <p:cNvPr id="257" name="Google Shape;257;p40"/>
          <p:cNvPicPr preferRelativeResize="0"/>
          <p:nvPr/>
        </p:nvPicPr>
        <p:blipFill>
          <a:blip r:embed="rId3">
            <a:alphaModFix/>
          </a:blip>
          <a:stretch>
            <a:fillRect/>
          </a:stretch>
        </p:blipFill>
        <p:spPr>
          <a:xfrm>
            <a:off x="4163301" y="1712375"/>
            <a:ext cx="4006200" cy="2670800"/>
          </a:xfrm>
          <a:prstGeom prst="rect">
            <a:avLst/>
          </a:prstGeom>
          <a:noFill/>
          <a:ln>
            <a:noFill/>
          </a:ln>
        </p:spPr>
      </p:pic>
      <p:sp>
        <p:nvSpPr>
          <p:cNvPr id="258" name="Google Shape;258;p4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27</a:t>
            </a:r>
            <a:endParaRPr b="1"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2843250" y="279850"/>
            <a:ext cx="3457500" cy="63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0386"/>
              <a:buFont typeface="Arial"/>
              <a:buNone/>
            </a:pPr>
            <a:r>
              <a:rPr b="1" lang="en" sz="3620"/>
              <a:t>Discussion (#8)</a:t>
            </a:r>
            <a:endParaRPr b="1"/>
          </a:p>
        </p:txBody>
      </p:sp>
      <p:sp>
        <p:nvSpPr>
          <p:cNvPr id="264" name="Google Shape;264;p41"/>
          <p:cNvSpPr txBox="1"/>
          <p:nvPr>
            <p:ph idx="1" type="body"/>
          </p:nvPr>
        </p:nvSpPr>
        <p:spPr>
          <a:xfrm>
            <a:off x="505975" y="4201500"/>
            <a:ext cx="8237100" cy="5727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2000">
                <a:solidFill>
                  <a:srgbClr val="000000"/>
                </a:solidFill>
                <a:latin typeface="Calibri"/>
                <a:ea typeface="Calibri"/>
                <a:cs typeface="Calibri"/>
                <a:sym typeface="Calibri"/>
              </a:rPr>
              <a:t>Write down what could be (or is) a long-term goal for working with a partner.</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265" name="Google Shape;265;p41" title="Question/Discussion (#8)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266" name="Google Shape;266;p4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28</a:t>
            </a:r>
            <a:endParaRPr b="1"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678250" y="2180400"/>
            <a:ext cx="3787500" cy="7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Introductions</a:t>
            </a:r>
            <a:endParaRPr b="1" sz="5000">
              <a:latin typeface="Calibri"/>
              <a:ea typeface="Calibri"/>
              <a:cs typeface="Calibri"/>
              <a:sym typeface="Calibri"/>
            </a:endParaRPr>
          </a:p>
        </p:txBody>
      </p:sp>
      <p:sp>
        <p:nvSpPr>
          <p:cNvPr id="70" name="Google Shape;70;p15"/>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a:t>
            </a:r>
            <a:endParaRPr b="1"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title"/>
          </p:nvPr>
        </p:nvSpPr>
        <p:spPr>
          <a:xfrm>
            <a:off x="3174150" y="231600"/>
            <a:ext cx="27957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Co-Planning</a:t>
            </a:r>
            <a:endParaRPr b="1" sz="4000">
              <a:latin typeface="Calibri"/>
              <a:ea typeface="Calibri"/>
              <a:cs typeface="Calibri"/>
              <a:sym typeface="Calibri"/>
            </a:endParaRPr>
          </a:p>
        </p:txBody>
      </p:sp>
      <p:sp>
        <p:nvSpPr>
          <p:cNvPr id="272" name="Google Shape;272;p42"/>
          <p:cNvSpPr txBox="1"/>
          <p:nvPr>
            <p:ph idx="1" type="body"/>
          </p:nvPr>
        </p:nvSpPr>
        <p:spPr>
          <a:xfrm>
            <a:off x="5584275" y="2158575"/>
            <a:ext cx="2290200" cy="1423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Trust</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Respect</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Confidence</a:t>
            </a:r>
            <a:endParaRPr sz="2000">
              <a:solidFill>
                <a:srgbClr val="000000"/>
              </a:solidFill>
              <a:latin typeface="Calibri"/>
              <a:ea typeface="Calibri"/>
              <a:cs typeface="Calibri"/>
              <a:sym typeface="Calibri"/>
            </a:endParaRPr>
          </a:p>
        </p:txBody>
      </p:sp>
      <p:sp>
        <p:nvSpPr>
          <p:cNvPr id="273" name="Google Shape;273;p4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29</a:t>
            </a:r>
            <a:endParaRPr b="1" sz="1200"/>
          </a:p>
        </p:txBody>
      </p:sp>
      <p:pic>
        <p:nvPicPr>
          <p:cNvPr descr="Stock photo of a focus group. There are seven people. One person is in a wheelchair." id="274" name="Google Shape;274;p42" title="Office Meeting"/>
          <p:cNvPicPr preferRelativeResize="0"/>
          <p:nvPr/>
        </p:nvPicPr>
        <p:blipFill>
          <a:blip r:embed="rId3">
            <a:alphaModFix/>
          </a:blip>
          <a:stretch>
            <a:fillRect/>
          </a:stretch>
        </p:blipFill>
        <p:spPr>
          <a:xfrm>
            <a:off x="829800" y="1703075"/>
            <a:ext cx="3709399" cy="2160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3647100" y="241250"/>
            <a:ext cx="1849800" cy="6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Impact</a:t>
            </a:r>
            <a:endParaRPr b="1" sz="4000">
              <a:latin typeface="Calibri"/>
              <a:ea typeface="Calibri"/>
              <a:cs typeface="Calibri"/>
              <a:sym typeface="Calibri"/>
            </a:endParaRPr>
          </a:p>
        </p:txBody>
      </p:sp>
      <p:sp>
        <p:nvSpPr>
          <p:cNvPr id="280" name="Google Shape;280;p43"/>
          <p:cNvSpPr txBox="1"/>
          <p:nvPr>
            <p:ph idx="1" type="body"/>
          </p:nvPr>
        </p:nvSpPr>
        <p:spPr>
          <a:xfrm>
            <a:off x="1032575" y="2200263"/>
            <a:ext cx="2508900" cy="12687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Attendance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Enthusiasm</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Good reviews</a:t>
            </a:r>
            <a:endParaRPr sz="2000">
              <a:solidFill>
                <a:srgbClr val="000000"/>
              </a:solidFill>
              <a:latin typeface="Calibri"/>
              <a:ea typeface="Calibri"/>
              <a:cs typeface="Calibri"/>
              <a:sym typeface="Calibri"/>
            </a:endParaRPr>
          </a:p>
        </p:txBody>
      </p:sp>
      <p:sp>
        <p:nvSpPr>
          <p:cNvPr id="281" name="Google Shape;281;p4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30</a:t>
            </a:r>
            <a:endParaRPr b="1" sz="1200"/>
          </a:p>
        </p:txBody>
      </p:sp>
      <p:pic>
        <p:nvPicPr>
          <p:cNvPr descr="Image of a Librarian reading to a group of children in a library." id="282" name="Google Shape;282;p43" title="Story Time Photo"/>
          <p:cNvPicPr preferRelativeResize="0"/>
          <p:nvPr/>
        </p:nvPicPr>
        <p:blipFill>
          <a:blip r:embed="rId3">
            <a:alphaModFix/>
          </a:blip>
          <a:stretch>
            <a:fillRect/>
          </a:stretch>
        </p:blipFill>
        <p:spPr>
          <a:xfrm>
            <a:off x="4825050" y="1620475"/>
            <a:ext cx="3359650" cy="2428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txBox="1"/>
          <p:nvPr>
            <p:ph type="title"/>
          </p:nvPr>
        </p:nvSpPr>
        <p:spPr>
          <a:xfrm>
            <a:off x="2843250" y="279850"/>
            <a:ext cx="3457500" cy="63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0386"/>
              <a:buFont typeface="Arial"/>
              <a:buNone/>
            </a:pPr>
            <a:r>
              <a:rPr b="1" lang="en" sz="3620"/>
              <a:t>Discussion (#9)</a:t>
            </a:r>
            <a:endParaRPr b="1"/>
          </a:p>
        </p:txBody>
      </p:sp>
      <p:sp>
        <p:nvSpPr>
          <p:cNvPr id="288" name="Google Shape;288;p44"/>
          <p:cNvSpPr txBox="1"/>
          <p:nvPr>
            <p:ph idx="1" type="body"/>
          </p:nvPr>
        </p:nvSpPr>
        <p:spPr>
          <a:xfrm>
            <a:off x="1341300" y="4201500"/>
            <a:ext cx="6461400" cy="5727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1100"/>
              <a:buFont typeface="Arial"/>
              <a:buNone/>
            </a:pPr>
            <a:r>
              <a:rPr lang="en" sz="2000">
                <a:solidFill>
                  <a:srgbClr val="000000"/>
                </a:solidFill>
                <a:latin typeface="Calibri"/>
                <a:ea typeface="Calibri"/>
                <a:cs typeface="Calibri"/>
                <a:sym typeface="Calibri"/>
              </a:rPr>
              <a:t>What are some ways patrons with disabilities might show interest in such a program?</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289" name="Google Shape;289;p44" title="Question/Discussion (#9)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290" name="Google Shape;290;p4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31</a:t>
            </a:r>
            <a:endParaRPr b="1"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5"/>
          <p:cNvSpPr txBox="1"/>
          <p:nvPr>
            <p:ph type="title"/>
          </p:nvPr>
        </p:nvSpPr>
        <p:spPr>
          <a:xfrm>
            <a:off x="311700" y="328100"/>
            <a:ext cx="8520600" cy="68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00">
                <a:latin typeface="Calibri"/>
                <a:ea typeface="Calibri"/>
                <a:cs typeface="Calibri"/>
                <a:sym typeface="Calibri"/>
              </a:rPr>
              <a:t>What to Avoid During Library Outreach Programs</a:t>
            </a:r>
            <a:endParaRPr b="1" sz="4000">
              <a:latin typeface="Calibri"/>
              <a:ea typeface="Calibri"/>
              <a:cs typeface="Calibri"/>
              <a:sym typeface="Calibri"/>
            </a:endParaRPr>
          </a:p>
        </p:txBody>
      </p:sp>
      <p:sp>
        <p:nvSpPr>
          <p:cNvPr id="296" name="Google Shape;296;p45"/>
          <p:cNvSpPr txBox="1"/>
          <p:nvPr>
            <p:ph idx="1" type="body"/>
          </p:nvPr>
        </p:nvSpPr>
        <p:spPr>
          <a:xfrm>
            <a:off x="388900" y="2214700"/>
            <a:ext cx="8520600" cy="16116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Lack of staff buy-in.</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Similar project already in affect in your community.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Language Barrier (no ASL interpreters or closed caption for videos).</a:t>
            </a:r>
            <a:endParaRPr sz="2000">
              <a:solidFill>
                <a:srgbClr val="000000"/>
              </a:solidFill>
              <a:latin typeface="Calibri"/>
              <a:ea typeface="Calibri"/>
              <a:cs typeface="Calibri"/>
              <a:sym typeface="Calibri"/>
            </a:endParaRPr>
          </a:p>
        </p:txBody>
      </p:sp>
      <p:sp>
        <p:nvSpPr>
          <p:cNvPr id="297" name="Google Shape;297;p4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32</a:t>
            </a:r>
            <a:endParaRPr b="1" sz="1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6"/>
          <p:cNvSpPr txBox="1"/>
          <p:nvPr>
            <p:ph type="title"/>
          </p:nvPr>
        </p:nvSpPr>
        <p:spPr>
          <a:xfrm>
            <a:off x="458388" y="319350"/>
            <a:ext cx="8227200" cy="84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Project ENABLE - Challenge Video (#3)</a:t>
            </a:r>
            <a:endParaRPr b="1" sz="4000">
              <a:latin typeface="Calibri"/>
              <a:ea typeface="Calibri"/>
              <a:cs typeface="Calibri"/>
              <a:sym typeface="Calibri"/>
            </a:endParaRPr>
          </a:p>
        </p:txBody>
      </p:sp>
      <p:sp>
        <p:nvSpPr>
          <p:cNvPr id="303" name="Google Shape;303;p46"/>
          <p:cNvSpPr txBox="1"/>
          <p:nvPr>
            <p:ph idx="1" type="body"/>
          </p:nvPr>
        </p:nvSpPr>
        <p:spPr>
          <a:xfrm>
            <a:off x="311700" y="3917950"/>
            <a:ext cx="8520600" cy="100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Tina Dolcetti - Low Cost UDL Sources” (2:36)</a:t>
            </a:r>
            <a:endParaRPr sz="2000">
              <a:solidFill>
                <a:srgbClr val="000000"/>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Challenge Video</a:t>
            </a:r>
            <a:endParaRPr sz="2000">
              <a:solidFill>
                <a:srgbClr val="000000"/>
              </a:solidFill>
              <a:latin typeface="Calibri"/>
              <a:ea typeface="Calibri"/>
              <a:cs typeface="Calibri"/>
              <a:sym typeface="Calibri"/>
            </a:endParaRPr>
          </a:p>
        </p:txBody>
      </p:sp>
      <p:pic>
        <p:nvPicPr>
          <p:cNvPr descr="A screenshot of Tina Dolcetti's Challenge Video. It shows a video of Tina talking into a camera. At the top of the image it states &quot;Cristina Dolcetti. Children's Librarian.&quot; To  the right of  Tina's video it states &quot;Moose Jaw Public Library. The captions read &quot;I supervise our Children's Department.&quot;" id="304" name="Google Shape;304;p46" title="Project ENABLE - Challenge Video (#3) Screenshot"/>
          <p:cNvPicPr preferRelativeResize="0"/>
          <p:nvPr/>
        </p:nvPicPr>
        <p:blipFill rotWithShape="1">
          <a:blip r:embed="rId4">
            <a:alphaModFix/>
          </a:blip>
          <a:srcRect b="8977" l="12453" r="14076" t="9781"/>
          <a:stretch/>
        </p:blipFill>
        <p:spPr>
          <a:xfrm>
            <a:off x="2306062" y="1162338"/>
            <a:ext cx="4531872" cy="2818824"/>
          </a:xfrm>
          <a:prstGeom prst="rect">
            <a:avLst/>
          </a:prstGeom>
          <a:noFill/>
          <a:ln>
            <a:noFill/>
          </a:ln>
        </p:spPr>
      </p:pic>
      <p:sp>
        <p:nvSpPr>
          <p:cNvPr id="305" name="Google Shape;305;p4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33</a:t>
            </a:r>
            <a:endParaRPr b="1" sz="12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7"/>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(#10)</a:t>
            </a:r>
            <a:endParaRPr b="1" sz="3600">
              <a:latin typeface="Calibri"/>
              <a:ea typeface="Calibri"/>
              <a:cs typeface="Calibri"/>
              <a:sym typeface="Calibri"/>
            </a:endParaRPr>
          </a:p>
        </p:txBody>
      </p:sp>
      <p:sp>
        <p:nvSpPr>
          <p:cNvPr id="311" name="Google Shape;311;p47"/>
          <p:cNvSpPr txBox="1"/>
          <p:nvPr>
            <p:ph idx="1" type="body"/>
          </p:nvPr>
        </p:nvSpPr>
        <p:spPr>
          <a:xfrm>
            <a:off x="2049900" y="4111900"/>
            <a:ext cx="5044200" cy="572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What would you do to solve this problem?</a:t>
            </a:r>
            <a:endParaRPr sz="26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12" name="Google Shape;312;p47" title="Question/Discussion (#10)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313" name="Google Shape;313;p4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34</a:t>
            </a:r>
            <a:endParaRPr b="1" sz="1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8"/>
          <p:cNvSpPr txBox="1"/>
          <p:nvPr>
            <p:ph type="title"/>
          </p:nvPr>
        </p:nvSpPr>
        <p:spPr>
          <a:xfrm>
            <a:off x="513300" y="241275"/>
            <a:ext cx="83190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Project ENABLE - Solutions Video (#3)</a:t>
            </a:r>
            <a:endParaRPr b="1" sz="4000">
              <a:latin typeface="Calibri"/>
              <a:ea typeface="Calibri"/>
              <a:cs typeface="Calibri"/>
              <a:sym typeface="Calibri"/>
            </a:endParaRPr>
          </a:p>
        </p:txBody>
      </p:sp>
      <p:sp>
        <p:nvSpPr>
          <p:cNvPr id="319" name="Google Shape;319;p48"/>
          <p:cNvSpPr txBox="1"/>
          <p:nvPr>
            <p:ph idx="1" type="body"/>
          </p:nvPr>
        </p:nvSpPr>
        <p:spPr>
          <a:xfrm>
            <a:off x="311700" y="3811775"/>
            <a:ext cx="8520600" cy="110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chemeClr val="dk1"/>
                </a:solidFill>
                <a:latin typeface="Calibri"/>
                <a:ea typeface="Calibri"/>
                <a:cs typeface="Calibri"/>
                <a:sym typeface="Calibri"/>
              </a:rPr>
              <a:t>Video</a:t>
            </a:r>
            <a:r>
              <a:rPr lang="en" sz="2000">
                <a:solidFill>
                  <a:schemeClr val="dk1"/>
                </a:solidFill>
                <a:latin typeface="Calibri"/>
                <a:ea typeface="Calibri"/>
                <a:cs typeface="Calibri"/>
                <a:sym typeface="Calibri"/>
              </a:rPr>
              <a:t>: A Solution - Tina Dolcetti - Low Cost UDL Sources” (6:02)</a:t>
            </a:r>
            <a:endParaRPr sz="2000">
              <a:solidFill>
                <a:schemeClr val="dk1"/>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Solutions Video</a:t>
            </a:r>
            <a:endParaRPr sz="2000">
              <a:solidFill>
                <a:schemeClr val="dk1"/>
              </a:solidFill>
              <a:latin typeface="Calibri"/>
              <a:ea typeface="Calibri"/>
              <a:cs typeface="Calibri"/>
              <a:sym typeface="Calibri"/>
            </a:endParaRPr>
          </a:p>
        </p:txBody>
      </p:sp>
      <p:pic>
        <p:nvPicPr>
          <p:cNvPr descr="A screenshot of Tina Dolcetti's Solutions Video. It shows a video of Tina talking into a camera. At the top of the video it says &quot;Library Services to Persons with Disabilities: A Problem-Based Learning Approach. To the right of the video it states &quot;Numerous growth and learning opportunities resulted from increasing and applying knowledge of UDL principles!&quot; The captions read &quot;It's led us hosting, at some different points,....&quot; " id="320" name="Google Shape;320;p48" title="Project ENABLE - Solutions Video (#3) Photo"/>
          <p:cNvPicPr preferRelativeResize="0"/>
          <p:nvPr/>
        </p:nvPicPr>
        <p:blipFill rotWithShape="1">
          <a:blip r:embed="rId4">
            <a:alphaModFix/>
          </a:blip>
          <a:srcRect b="9891" l="13906" r="14187" t="9423"/>
          <a:stretch/>
        </p:blipFill>
        <p:spPr>
          <a:xfrm>
            <a:off x="2318938" y="906963"/>
            <a:ext cx="4426474" cy="2793701"/>
          </a:xfrm>
          <a:prstGeom prst="rect">
            <a:avLst/>
          </a:prstGeom>
          <a:noFill/>
          <a:ln>
            <a:noFill/>
          </a:ln>
        </p:spPr>
      </p:pic>
      <p:sp>
        <p:nvSpPr>
          <p:cNvPr id="321" name="Google Shape;321;p4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35</a:t>
            </a:r>
            <a:endParaRPr b="1"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9"/>
          <p:cNvSpPr txBox="1"/>
          <p:nvPr>
            <p:ph type="title"/>
          </p:nvPr>
        </p:nvSpPr>
        <p:spPr>
          <a:xfrm>
            <a:off x="1326150" y="1775700"/>
            <a:ext cx="6491700" cy="159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latin typeface="Calibri"/>
                <a:ea typeface="Calibri"/>
                <a:cs typeface="Calibri"/>
                <a:sym typeface="Calibri"/>
              </a:rPr>
              <a:t>Planning a Community </a:t>
            </a:r>
            <a:endParaRPr b="1" sz="5000">
              <a:latin typeface="Calibri"/>
              <a:ea typeface="Calibri"/>
              <a:cs typeface="Calibri"/>
              <a:sym typeface="Calibri"/>
            </a:endParaRPr>
          </a:p>
          <a:p>
            <a:pPr indent="0" lvl="0" marL="0" rtl="0" algn="ctr">
              <a:spcBef>
                <a:spcPts val="0"/>
              </a:spcBef>
              <a:spcAft>
                <a:spcPts val="0"/>
              </a:spcAft>
              <a:buNone/>
            </a:pPr>
            <a:r>
              <a:rPr b="1" lang="en" sz="5000">
                <a:latin typeface="Calibri"/>
                <a:ea typeface="Calibri"/>
                <a:cs typeface="Calibri"/>
                <a:sym typeface="Calibri"/>
              </a:rPr>
              <a:t>Needs Assessment</a:t>
            </a:r>
            <a:endParaRPr b="1" sz="5000">
              <a:latin typeface="Calibri"/>
              <a:ea typeface="Calibri"/>
              <a:cs typeface="Calibri"/>
              <a:sym typeface="Calibri"/>
            </a:endParaRPr>
          </a:p>
        </p:txBody>
      </p:sp>
      <p:sp>
        <p:nvSpPr>
          <p:cNvPr id="327" name="Google Shape;327;p4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36</a:t>
            </a:r>
            <a:endParaRPr b="1"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0"/>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(#12)</a:t>
            </a:r>
            <a:endParaRPr b="1" sz="3600">
              <a:latin typeface="Calibri"/>
              <a:ea typeface="Calibri"/>
              <a:cs typeface="Calibri"/>
              <a:sym typeface="Calibri"/>
            </a:endParaRPr>
          </a:p>
        </p:txBody>
      </p:sp>
      <p:sp>
        <p:nvSpPr>
          <p:cNvPr id="333" name="Google Shape;333;p50"/>
          <p:cNvSpPr txBox="1"/>
          <p:nvPr>
            <p:ph idx="1" type="body"/>
          </p:nvPr>
        </p:nvSpPr>
        <p:spPr>
          <a:xfrm>
            <a:off x="1495075" y="4102250"/>
            <a:ext cx="6258900" cy="572700"/>
          </a:xfrm>
          <a:prstGeom prst="rect">
            <a:avLst/>
          </a:prstGeom>
        </p:spPr>
        <p:txBody>
          <a:bodyPr anchorCtr="0" anchor="t" bIns="91425" lIns="91425" spcFirstLastPara="1" rIns="91425" wrap="square" tIns="91425">
            <a:noAutofit/>
          </a:bodyPr>
          <a:lstStyle/>
          <a:p>
            <a:pPr indent="0" lvl="0" marL="0" rtl="0" algn="l">
              <a:spcBef>
                <a:spcPts val="1000"/>
              </a:spcBef>
              <a:spcAft>
                <a:spcPts val="1200"/>
              </a:spcAft>
              <a:buClr>
                <a:schemeClr val="dk1"/>
              </a:buClr>
              <a:buSzPts val="1100"/>
              <a:buFont typeface="Arial"/>
              <a:buNone/>
            </a:pPr>
            <a:r>
              <a:rPr lang="en" sz="2000">
                <a:solidFill>
                  <a:schemeClr val="dk1"/>
                </a:solidFill>
                <a:latin typeface="Calibri"/>
                <a:ea typeface="Calibri"/>
                <a:cs typeface="Calibri"/>
                <a:sym typeface="Calibri"/>
              </a:rPr>
              <a:t>What could happen if you plan a new program without input from the community of potential participants?</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34" name="Google Shape;334;p50" title="Question/Discussion (#12)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335" name="Google Shape;335;p5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37</a:t>
            </a:r>
            <a:endParaRPr b="1"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1"/>
          <p:cNvSpPr txBox="1"/>
          <p:nvPr>
            <p:ph type="title"/>
          </p:nvPr>
        </p:nvSpPr>
        <p:spPr>
          <a:xfrm>
            <a:off x="311700" y="290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Calibri"/>
                <a:ea typeface="Calibri"/>
                <a:cs typeface="Calibri"/>
                <a:sym typeface="Calibri"/>
              </a:rPr>
              <a:t>Questions to Answer Before Creating a Survey - Part 1</a:t>
            </a:r>
            <a:endParaRPr b="1" sz="4000">
              <a:latin typeface="Calibri"/>
              <a:ea typeface="Calibri"/>
              <a:cs typeface="Calibri"/>
              <a:sym typeface="Calibri"/>
            </a:endParaRPr>
          </a:p>
        </p:txBody>
      </p:sp>
      <p:sp>
        <p:nvSpPr>
          <p:cNvPr id="341" name="Google Shape;341;p51"/>
          <p:cNvSpPr txBox="1"/>
          <p:nvPr>
            <p:ph idx="1" type="body"/>
          </p:nvPr>
        </p:nvSpPr>
        <p:spPr>
          <a:xfrm>
            <a:off x="311700" y="2281550"/>
            <a:ext cx="8520600" cy="1993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are your reasons for choosing to do this survey?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are your goals in doing this survey?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Are you ready to conduct this survey?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How much time do you have to plan and conduct the survey, from start to finish?</a:t>
            </a:r>
            <a:endParaRPr sz="2000">
              <a:solidFill>
                <a:srgbClr val="000000"/>
              </a:solidFill>
            </a:endParaRPr>
          </a:p>
        </p:txBody>
      </p:sp>
      <p:sp>
        <p:nvSpPr>
          <p:cNvPr id="342" name="Google Shape;342;p5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38</a:t>
            </a:r>
            <a:endParaRPr b="1"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2373150" y="435375"/>
            <a:ext cx="4397700" cy="72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Learning Objectives</a:t>
            </a:r>
            <a:endParaRPr b="1" sz="4000">
              <a:latin typeface="Calibri"/>
              <a:ea typeface="Calibri"/>
              <a:cs typeface="Calibri"/>
              <a:sym typeface="Calibri"/>
            </a:endParaRPr>
          </a:p>
        </p:txBody>
      </p:sp>
      <p:sp>
        <p:nvSpPr>
          <p:cNvPr id="76" name="Google Shape;76;p16"/>
          <p:cNvSpPr txBox="1"/>
          <p:nvPr>
            <p:ph idx="1" type="body"/>
          </p:nvPr>
        </p:nvSpPr>
        <p:spPr>
          <a:xfrm>
            <a:off x="311700" y="1799050"/>
            <a:ext cx="8520600" cy="2447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Calibri"/>
              <a:buAutoNum type="arabicPeriod"/>
            </a:pPr>
            <a:r>
              <a:rPr b="1" lang="en" sz="2000">
                <a:solidFill>
                  <a:schemeClr val="dk1"/>
                </a:solidFill>
                <a:latin typeface="Calibri"/>
                <a:ea typeface="Calibri"/>
                <a:cs typeface="Calibri"/>
                <a:sym typeface="Calibri"/>
              </a:rPr>
              <a:t>Understand </a:t>
            </a:r>
            <a:r>
              <a:rPr lang="en" sz="2000">
                <a:solidFill>
                  <a:schemeClr val="dk1"/>
                </a:solidFill>
                <a:latin typeface="Calibri"/>
                <a:ea typeface="Calibri"/>
                <a:cs typeface="Calibri"/>
                <a:sym typeface="Calibri"/>
              </a:rPr>
              <a:t>why it is essential for libraries to partner with the community.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b="1" lang="en" sz="2000">
                <a:solidFill>
                  <a:schemeClr val="dk1"/>
                </a:solidFill>
                <a:latin typeface="Calibri"/>
                <a:ea typeface="Calibri"/>
                <a:cs typeface="Calibri"/>
                <a:sym typeface="Calibri"/>
              </a:rPr>
              <a:t>Develop</a:t>
            </a:r>
            <a:r>
              <a:rPr lang="en" sz="2000">
                <a:solidFill>
                  <a:schemeClr val="dk1"/>
                </a:solidFill>
                <a:latin typeface="Calibri"/>
                <a:ea typeface="Calibri"/>
                <a:cs typeface="Calibri"/>
                <a:sym typeface="Calibri"/>
              </a:rPr>
              <a:t> a basic understanding of the community needs assessment and data collection.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b="1" lang="en" sz="2000">
                <a:solidFill>
                  <a:schemeClr val="dk1"/>
                </a:solidFill>
                <a:latin typeface="Calibri"/>
                <a:ea typeface="Calibri"/>
                <a:cs typeface="Calibri"/>
                <a:sym typeface="Calibri"/>
              </a:rPr>
              <a:t>Apply</a:t>
            </a:r>
            <a:r>
              <a:rPr lang="en" sz="2000">
                <a:solidFill>
                  <a:schemeClr val="dk1"/>
                </a:solidFill>
                <a:latin typeface="Calibri"/>
                <a:ea typeface="Calibri"/>
                <a:cs typeface="Calibri"/>
                <a:sym typeface="Calibri"/>
              </a:rPr>
              <a:t> what you have learned to your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b="1" lang="en" sz="2000">
                <a:solidFill>
                  <a:schemeClr val="dk1"/>
                </a:solidFill>
                <a:latin typeface="Calibri"/>
                <a:ea typeface="Calibri"/>
                <a:cs typeface="Calibri"/>
                <a:sym typeface="Calibri"/>
              </a:rPr>
              <a:t>Identify</a:t>
            </a:r>
            <a:r>
              <a:rPr lang="en" sz="2000">
                <a:solidFill>
                  <a:schemeClr val="dk1"/>
                </a:solidFill>
                <a:latin typeface="Calibri"/>
                <a:ea typeface="Calibri"/>
                <a:cs typeface="Calibri"/>
                <a:sym typeface="Calibri"/>
              </a:rPr>
              <a:t> strategies for collaborating with other libraries and organizations in your community to better support users with disabilities.</a:t>
            </a:r>
            <a:endParaRPr sz="2000">
              <a:latin typeface="Calibri"/>
              <a:ea typeface="Calibri"/>
              <a:cs typeface="Calibri"/>
              <a:sym typeface="Calibri"/>
            </a:endParaRPr>
          </a:p>
        </p:txBody>
      </p:sp>
      <p:sp>
        <p:nvSpPr>
          <p:cNvPr id="77" name="Google Shape;77;p16"/>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a:t>
            </a:r>
            <a:endParaRPr b="1"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2"/>
          <p:cNvSpPr txBox="1"/>
          <p:nvPr>
            <p:ph type="title"/>
          </p:nvPr>
        </p:nvSpPr>
        <p:spPr>
          <a:xfrm>
            <a:off x="311700" y="3195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000">
                <a:latin typeface="Calibri"/>
                <a:ea typeface="Calibri"/>
                <a:cs typeface="Calibri"/>
                <a:sym typeface="Calibri"/>
              </a:rPr>
              <a:t>Questions to Answer Before Creating a Survey - Part 2</a:t>
            </a:r>
            <a:endParaRPr sz="4000"/>
          </a:p>
        </p:txBody>
      </p:sp>
      <p:sp>
        <p:nvSpPr>
          <p:cNvPr id="348" name="Google Shape;348;p52"/>
          <p:cNvSpPr txBox="1"/>
          <p:nvPr>
            <p:ph idx="1" type="body"/>
          </p:nvPr>
        </p:nvSpPr>
        <p:spPr>
          <a:xfrm>
            <a:off x="311700" y="1943800"/>
            <a:ext cx="8520600" cy="23697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How many people are going to be asked to participate?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What kinds of people will be asked to participate?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Are there any local disability organizations that might co-sponsor or provide input for your survey?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Are there any local disability advocates who might provide you with feedback on your survey before implementing it?</a:t>
            </a:r>
            <a:endParaRPr sz="2000">
              <a:solidFill>
                <a:srgbClr val="000000"/>
              </a:solidFill>
            </a:endParaRPr>
          </a:p>
        </p:txBody>
      </p:sp>
      <p:sp>
        <p:nvSpPr>
          <p:cNvPr id="349" name="Google Shape;349;p5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39</a:t>
            </a:r>
            <a:endParaRPr b="1" sz="1200"/>
          </a:p>
        </p:txBody>
      </p:sp>
      <p:sp>
        <p:nvSpPr>
          <p:cNvPr id="350" name="Google Shape;350;p5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3</a:t>
            </a:r>
            <a:endParaRPr b="1" sz="1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3"/>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(#13)</a:t>
            </a:r>
            <a:endParaRPr b="1" sz="3600">
              <a:latin typeface="Calibri"/>
              <a:ea typeface="Calibri"/>
              <a:cs typeface="Calibri"/>
              <a:sym typeface="Calibri"/>
            </a:endParaRPr>
          </a:p>
        </p:txBody>
      </p:sp>
      <p:sp>
        <p:nvSpPr>
          <p:cNvPr id="356" name="Google Shape;356;p53"/>
          <p:cNvSpPr txBox="1"/>
          <p:nvPr>
            <p:ph idx="1" type="body"/>
          </p:nvPr>
        </p:nvSpPr>
        <p:spPr>
          <a:xfrm>
            <a:off x="1495075" y="4102250"/>
            <a:ext cx="6258900" cy="5727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 sz="2000">
                <a:solidFill>
                  <a:schemeClr val="dk1"/>
                </a:solidFill>
                <a:latin typeface="Calibri"/>
                <a:ea typeface="Calibri"/>
                <a:cs typeface="Calibri"/>
                <a:sym typeface="Calibri"/>
              </a:rPr>
              <a:t>What else can you think of to be investigated or planned before conducting a community needs assessment survey?</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57" name="Google Shape;357;p53" title="Question/Discussion (#13)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358" name="Google Shape;358;p5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40</a:t>
            </a:r>
            <a:endParaRPr b="1" sz="12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4"/>
          <p:cNvSpPr txBox="1"/>
          <p:nvPr>
            <p:ph type="title"/>
          </p:nvPr>
        </p:nvSpPr>
        <p:spPr>
          <a:xfrm>
            <a:off x="1770150" y="308800"/>
            <a:ext cx="5603700" cy="7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Survey Questions - Part 1</a:t>
            </a:r>
            <a:endParaRPr b="1" sz="4000">
              <a:latin typeface="Calibri"/>
              <a:ea typeface="Calibri"/>
              <a:cs typeface="Calibri"/>
              <a:sym typeface="Calibri"/>
            </a:endParaRPr>
          </a:p>
        </p:txBody>
      </p:sp>
      <p:sp>
        <p:nvSpPr>
          <p:cNvPr id="364" name="Google Shape;364;p54"/>
          <p:cNvSpPr txBox="1"/>
          <p:nvPr>
            <p:ph idx="1" type="body"/>
          </p:nvPr>
        </p:nvSpPr>
        <p:spPr>
          <a:xfrm>
            <a:off x="311700" y="1828000"/>
            <a:ext cx="8520600" cy="2196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Do you have a current library card?</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How often do you use/go to the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Why do you use the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materials do you think should be emphasized at your library?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Of the following assistive technologies at the library, which have you used?</a:t>
            </a:r>
            <a:endParaRPr sz="2000"/>
          </a:p>
        </p:txBody>
      </p:sp>
      <p:sp>
        <p:nvSpPr>
          <p:cNvPr id="365" name="Google Shape;365;p5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41</a:t>
            </a:r>
            <a:endParaRPr b="1"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txBox="1"/>
          <p:nvPr>
            <p:ph type="title"/>
          </p:nvPr>
        </p:nvSpPr>
        <p:spPr>
          <a:xfrm>
            <a:off x="1746000" y="425725"/>
            <a:ext cx="5652000" cy="83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4000">
                <a:latin typeface="Calibri"/>
                <a:ea typeface="Calibri"/>
                <a:cs typeface="Calibri"/>
                <a:sym typeface="Calibri"/>
              </a:rPr>
              <a:t>Survey Questions - Part 2</a:t>
            </a:r>
            <a:endParaRPr/>
          </a:p>
        </p:txBody>
      </p:sp>
      <p:sp>
        <p:nvSpPr>
          <p:cNvPr id="371" name="Google Shape;371;p55"/>
          <p:cNvSpPr txBox="1"/>
          <p:nvPr>
            <p:ph idx="1" type="body"/>
          </p:nvPr>
        </p:nvSpPr>
        <p:spPr>
          <a:xfrm>
            <a:off x="311700" y="2049950"/>
            <a:ext cx="8520600" cy="20418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Are there any assistive technologies that you think your library should have?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What services have you used at your library?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What events have you gone to at your library?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What services would you like to see at your library?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What events would you like to see at your library?</a:t>
            </a:r>
            <a:endParaRPr sz="2000">
              <a:solidFill>
                <a:srgbClr val="000000"/>
              </a:solidFill>
            </a:endParaRPr>
          </a:p>
        </p:txBody>
      </p:sp>
      <p:sp>
        <p:nvSpPr>
          <p:cNvPr id="372" name="Google Shape;372;p5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42</a:t>
            </a:r>
            <a:endParaRPr b="1" sz="12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(#13)</a:t>
            </a:r>
            <a:endParaRPr b="1" sz="3600">
              <a:latin typeface="Calibri"/>
              <a:ea typeface="Calibri"/>
              <a:cs typeface="Calibri"/>
              <a:sym typeface="Calibri"/>
            </a:endParaRPr>
          </a:p>
        </p:txBody>
      </p:sp>
      <p:sp>
        <p:nvSpPr>
          <p:cNvPr id="378" name="Google Shape;378;p56"/>
          <p:cNvSpPr txBox="1"/>
          <p:nvPr>
            <p:ph idx="1" type="body"/>
          </p:nvPr>
        </p:nvSpPr>
        <p:spPr>
          <a:xfrm>
            <a:off x="1495075" y="3839100"/>
            <a:ext cx="7257600" cy="1159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Take a few minutes and brainstorm 3-5 more questions to ask on a survey.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did you come up with?</a:t>
            </a:r>
            <a:endParaRPr sz="2000">
              <a:solidFill>
                <a:schemeClr val="dk1"/>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79" name="Google Shape;379;p56" title="Question/Discussion (#13) Photo"/>
          <p:cNvPicPr preferRelativeResize="0"/>
          <p:nvPr/>
        </p:nvPicPr>
        <p:blipFill>
          <a:blip r:embed="rId3">
            <a:alphaModFix/>
          </a:blip>
          <a:stretch>
            <a:fillRect/>
          </a:stretch>
        </p:blipFill>
        <p:spPr>
          <a:xfrm>
            <a:off x="3315937" y="1167712"/>
            <a:ext cx="2617176" cy="2617176"/>
          </a:xfrm>
          <a:prstGeom prst="rect">
            <a:avLst/>
          </a:prstGeom>
          <a:noFill/>
          <a:ln>
            <a:noFill/>
          </a:ln>
        </p:spPr>
      </p:pic>
      <p:sp>
        <p:nvSpPr>
          <p:cNvPr id="380" name="Google Shape;380;p5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43</a:t>
            </a:r>
            <a:endParaRPr b="1"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7"/>
          <p:cNvSpPr txBox="1"/>
          <p:nvPr>
            <p:ph type="title"/>
          </p:nvPr>
        </p:nvSpPr>
        <p:spPr>
          <a:xfrm>
            <a:off x="2489100" y="299150"/>
            <a:ext cx="4165800" cy="8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Community </a:t>
            </a:r>
            <a:r>
              <a:rPr b="1" lang="en" sz="4000">
                <a:latin typeface="Calibri"/>
                <a:ea typeface="Calibri"/>
                <a:cs typeface="Calibri"/>
                <a:sym typeface="Calibri"/>
              </a:rPr>
              <a:t>OIOCs </a:t>
            </a:r>
            <a:endParaRPr b="1" sz="4000">
              <a:latin typeface="Calibri"/>
              <a:ea typeface="Calibri"/>
              <a:cs typeface="Calibri"/>
              <a:sym typeface="Calibri"/>
            </a:endParaRPr>
          </a:p>
        </p:txBody>
      </p:sp>
      <p:sp>
        <p:nvSpPr>
          <p:cNvPr id="386" name="Google Shape;386;p57"/>
          <p:cNvSpPr txBox="1"/>
          <p:nvPr>
            <p:ph idx="1" type="body"/>
          </p:nvPr>
        </p:nvSpPr>
        <p:spPr>
          <a:xfrm>
            <a:off x="525200" y="1273825"/>
            <a:ext cx="8092200" cy="3561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u="sng">
                <a:solidFill>
                  <a:srgbClr val="000000"/>
                </a:solidFill>
                <a:latin typeface="Calibri"/>
                <a:ea typeface="Calibri"/>
                <a:cs typeface="Calibri"/>
                <a:sym typeface="Calibri"/>
              </a:rPr>
              <a:t>OIOCs</a:t>
            </a:r>
            <a:r>
              <a:rPr lang="en" sz="2000">
                <a:solidFill>
                  <a:srgbClr val="000000"/>
                </a:solidFill>
                <a:latin typeface="Calibri"/>
                <a:ea typeface="Calibri"/>
                <a:cs typeface="Calibri"/>
                <a:sym typeface="Calibri"/>
              </a:rPr>
              <a:t>: </a:t>
            </a:r>
            <a:r>
              <a:rPr lang="en" sz="2000">
                <a:solidFill>
                  <a:schemeClr val="dk1"/>
                </a:solidFill>
                <a:latin typeface="Calibri"/>
                <a:ea typeface="Calibri"/>
                <a:cs typeface="Calibri"/>
                <a:sym typeface="Calibri"/>
              </a:rPr>
              <a:t>Overarching Institutions, Organizations, and Communities.</a:t>
            </a:r>
            <a:endParaRPr sz="2000">
              <a:solidFill>
                <a:schemeClr val="dk1"/>
              </a:solidFill>
              <a:latin typeface="Calibri"/>
              <a:ea typeface="Calibri"/>
              <a:cs typeface="Calibri"/>
              <a:sym typeface="Calibri"/>
            </a:endParaRPr>
          </a:p>
          <a:p>
            <a:pPr indent="0" lvl="0" marL="0" rtl="0" algn="l">
              <a:spcBef>
                <a:spcPts val="1200"/>
              </a:spcBef>
              <a:spcAft>
                <a:spcPts val="0"/>
              </a:spcAft>
              <a:buNone/>
            </a:pPr>
            <a:r>
              <a:rPr lang="en" sz="2000">
                <a:solidFill>
                  <a:schemeClr val="dk1"/>
                </a:solidFill>
                <a:latin typeface="Calibri"/>
                <a:ea typeface="Calibri"/>
                <a:cs typeface="Calibri"/>
                <a:sym typeface="Calibri"/>
              </a:rPr>
              <a:t>Local examples:</a:t>
            </a:r>
            <a:endParaRPr sz="2000">
              <a:solidFill>
                <a:schemeClr val="dk1"/>
              </a:solidFill>
              <a:latin typeface="Calibri"/>
              <a:ea typeface="Calibri"/>
              <a:cs typeface="Calibri"/>
              <a:sym typeface="Calibri"/>
            </a:endParaRPr>
          </a:p>
          <a:p>
            <a:pPr indent="-355600" lvl="0" marL="457200" rtl="0" algn="l">
              <a:spcBef>
                <a:spcPts val="12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Disability education teachers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Mental health departments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Homeless shelter</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Veteran’s program</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Disability services organizations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School district leaders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Senior citizens group</a:t>
            </a:r>
            <a:endParaRPr sz="20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2000">
              <a:solidFill>
                <a:schemeClr val="dk1"/>
              </a:solidFill>
              <a:latin typeface="Calibri"/>
              <a:ea typeface="Calibri"/>
              <a:cs typeface="Calibri"/>
              <a:sym typeface="Calibri"/>
            </a:endParaRPr>
          </a:p>
        </p:txBody>
      </p:sp>
      <p:sp>
        <p:nvSpPr>
          <p:cNvPr id="387" name="Google Shape;387;p5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44</a:t>
            </a:r>
            <a:endParaRPr b="1"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8"/>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(#14)</a:t>
            </a:r>
            <a:endParaRPr b="1" sz="3600">
              <a:latin typeface="Calibri"/>
              <a:ea typeface="Calibri"/>
              <a:cs typeface="Calibri"/>
              <a:sym typeface="Calibri"/>
            </a:endParaRPr>
          </a:p>
        </p:txBody>
      </p:sp>
      <p:sp>
        <p:nvSpPr>
          <p:cNvPr id="393" name="Google Shape;393;p58"/>
          <p:cNvSpPr txBox="1"/>
          <p:nvPr>
            <p:ph idx="1" type="body"/>
          </p:nvPr>
        </p:nvSpPr>
        <p:spPr>
          <a:xfrm>
            <a:off x="995725" y="3848750"/>
            <a:ext cx="7257600" cy="1159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Take a couple of minutes and list a few examples of OIOCs for your library.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are some of your examples?</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394" name="Google Shape;394;p58" title="Question/Discussion (#14) Photo"/>
          <p:cNvPicPr preferRelativeResize="0"/>
          <p:nvPr/>
        </p:nvPicPr>
        <p:blipFill>
          <a:blip r:embed="rId3">
            <a:alphaModFix/>
          </a:blip>
          <a:stretch>
            <a:fillRect/>
          </a:stretch>
        </p:blipFill>
        <p:spPr>
          <a:xfrm>
            <a:off x="3315937" y="1167712"/>
            <a:ext cx="2617176" cy="2617176"/>
          </a:xfrm>
          <a:prstGeom prst="rect">
            <a:avLst/>
          </a:prstGeom>
          <a:noFill/>
          <a:ln>
            <a:noFill/>
          </a:ln>
        </p:spPr>
      </p:pic>
      <p:sp>
        <p:nvSpPr>
          <p:cNvPr id="395" name="Google Shape;395;p5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45</a:t>
            </a:r>
            <a:endParaRPr b="1" sz="12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txBox="1"/>
          <p:nvPr>
            <p:ph type="title"/>
          </p:nvPr>
        </p:nvSpPr>
        <p:spPr>
          <a:xfrm>
            <a:off x="1770150" y="212300"/>
            <a:ext cx="5603700" cy="7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Community Stakeholders</a:t>
            </a:r>
            <a:endParaRPr b="1" sz="4000">
              <a:latin typeface="Calibri"/>
              <a:ea typeface="Calibri"/>
              <a:cs typeface="Calibri"/>
              <a:sym typeface="Calibri"/>
            </a:endParaRPr>
          </a:p>
        </p:txBody>
      </p:sp>
      <p:sp>
        <p:nvSpPr>
          <p:cNvPr id="401" name="Google Shape;401;p59"/>
          <p:cNvSpPr txBox="1"/>
          <p:nvPr>
            <p:ph idx="1" type="body"/>
          </p:nvPr>
        </p:nvSpPr>
        <p:spPr>
          <a:xfrm>
            <a:off x="311700" y="1412050"/>
            <a:ext cx="8520600" cy="29487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Primary Stakeholders</a:t>
            </a:r>
            <a:r>
              <a:rPr lang="en" sz="2000">
                <a:solidFill>
                  <a:srgbClr val="000000"/>
                </a:solidFill>
                <a:latin typeface="Calibri"/>
                <a:ea typeface="Calibri"/>
                <a:cs typeface="Calibri"/>
                <a:sym typeface="Calibri"/>
              </a:rPr>
              <a:t>: Primary stakeholders are directly impacted by the actions you take.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u="sng">
                <a:solidFill>
                  <a:srgbClr val="000000"/>
                </a:solidFill>
                <a:latin typeface="Calibri"/>
                <a:ea typeface="Calibri"/>
                <a:cs typeface="Calibri"/>
                <a:sym typeface="Calibri"/>
              </a:rPr>
              <a:t>Secondary Stakeholders</a:t>
            </a:r>
            <a:r>
              <a:rPr lang="en" sz="2000">
                <a:solidFill>
                  <a:srgbClr val="000000"/>
                </a:solidFill>
                <a:latin typeface="Calibri"/>
                <a:ea typeface="Calibri"/>
                <a:cs typeface="Calibri"/>
                <a:sym typeface="Calibri"/>
              </a:rPr>
              <a:t>: Secondary stakeholders are indirectly affected by the actions you take.</a:t>
            </a:r>
            <a:endParaRPr sz="2000">
              <a:solidFill>
                <a:srgbClr val="000000"/>
              </a:solidFill>
              <a:latin typeface="Calibri"/>
              <a:ea typeface="Calibri"/>
              <a:cs typeface="Calibri"/>
              <a:sym typeface="Calibri"/>
            </a:endParaRPr>
          </a:p>
          <a:p>
            <a:pPr indent="-355600" lvl="0" marL="457200" rtl="0" algn="l">
              <a:spcBef>
                <a:spcPts val="1000"/>
              </a:spcBef>
              <a:spcAft>
                <a:spcPts val="1000"/>
              </a:spcAft>
              <a:buClr>
                <a:srgbClr val="000000"/>
              </a:buClr>
              <a:buSzPts val="2000"/>
              <a:buFont typeface="Calibri"/>
              <a:buAutoNum type="arabicPeriod"/>
            </a:pPr>
            <a:r>
              <a:rPr lang="en" sz="2000" u="sng">
                <a:solidFill>
                  <a:srgbClr val="000000"/>
                </a:solidFill>
                <a:latin typeface="Calibri"/>
                <a:ea typeface="Calibri"/>
                <a:cs typeface="Calibri"/>
                <a:sym typeface="Calibri"/>
              </a:rPr>
              <a:t>Key Stakeholders</a:t>
            </a:r>
            <a:r>
              <a:rPr lang="en" sz="2000">
                <a:solidFill>
                  <a:srgbClr val="000000"/>
                </a:solidFill>
                <a:latin typeface="Calibri"/>
                <a:ea typeface="Calibri"/>
                <a:cs typeface="Calibri"/>
                <a:sym typeface="Calibri"/>
              </a:rPr>
              <a:t>: Key stakeholders are directly involved in the action itself, an action that could not be possible without participation from those stakeholders.</a:t>
            </a:r>
            <a:endParaRPr sz="2000">
              <a:solidFill>
                <a:srgbClr val="000000"/>
              </a:solidFill>
              <a:latin typeface="Calibri"/>
              <a:ea typeface="Calibri"/>
              <a:cs typeface="Calibri"/>
              <a:sym typeface="Calibri"/>
            </a:endParaRPr>
          </a:p>
        </p:txBody>
      </p:sp>
      <p:sp>
        <p:nvSpPr>
          <p:cNvPr id="402" name="Google Shape;402;p5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46</a:t>
            </a:r>
            <a:endParaRPr b="1" sz="12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0"/>
          <p:cNvSpPr txBox="1"/>
          <p:nvPr>
            <p:ph type="title"/>
          </p:nvPr>
        </p:nvSpPr>
        <p:spPr>
          <a:xfrm>
            <a:off x="2880025" y="270200"/>
            <a:ext cx="34890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Calibri"/>
                <a:ea typeface="Calibri"/>
                <a:cs typeface="Calibri"/>
                <a:sym typeface="Calibri"/>
              </a:rPr>
              <a:t>Discussion (#15)</a:t>
            </a:r>
            <a:endParaRPr b="1" sz="3600">
              <a:latin typeface="Calibri"/>
              <a:ea typeface="Calibri"/>
              <a:cs typeface="Calibri"/>
              <a:sym typeface="Calibri"/>
            </a:endParaRPr>
          </a:p>
        </p:txBody>
      </p:sp>
      <p:sp>
        <p:nvSpPr>
          <p:cNvPr id="408" name="Google Shape;408;p60"/>
          <p:cNvSpPr txBox="1"/>
          <p:nvPr>
            <p:ph idx="1" type="body"/>
          </p:nvPr>
        </p:nvSpPr>
        <p:spPr>
          <a:xfrm>
            <a:off x="1301550" y="4031100"/>
            <a:ext cx="6540900" cy="743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2000">
                <a:solidFill>
                  <a:srgbClr val="000000"/>
                </a:solidFill>
                <a:latin typeface="Calibri"/>
                <a:ea typeface="Calibri"/>
                <a:cs typeface="Calibri"/>
                <a:sym typeface="Calibri"/>
              </a:rPr>
              <a:t>Identify 2-3 stakeholders from each category for your library.</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409" name="Google Shape;409;p60" title="Question/Discussion (#15) Photo"/>
          <p:cNvPicPr preferRelativeResize="0"/>
          <p:nvPr/>
        </p:nvPicPr>
        <p:blipFill>
          <a:blip r:embed="rId3">
            <a:alphaModFix/>
          </a:blip>
          <a:stretch>
            <a:fillRect/>
          </a:stretch>
        </p:blipFill>
        <p:spPr>
          <a:xfrm>
            <a:off x="3315937" y="1167712"/>
            <a:ext cx="2617176" cy="2617176"/>
          </a:xfrm>
          <a:prstGeom prst="rect">
            <a:avLst/>
          </a:prstGeom>
          <a:noFill/>
          <a:ln>
            <a:noFill/>
          </a:ln>
        </p:spPr>
      </p:pic>
      <p:sp>
        <p:nvSpPr>
          <p:cNvPr id="410" name="Google Shape;410;p6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47</a:t>
            </a:r>
            <a:endParaRPr b="1" sz="1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1"/>
          <p:cNvSpPr txBox="1"/>
          <p:nvPr>
            <p:ph type="title"/>
          </p:nvPr>
        </p:nvSpPr>
        <p:spPr>
          <a:xfrm>
            <a:off x="3294750" y="164050"/>
            <a:ext cx="2554500" cy="68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#1</a:t>
            </a:r>
            <a:endParaRPr b="1" sz="4000">
              <a:latin typeface="Calibri"/>
              <a:ea typeface="Calibri"/>
              <a:cs typeface="Calibri"/>
              <a:sym typeface="Calibri"/>
            </a:endParaRPr>
          </a:p>
        </p:txBody>
      </p:sp>
      <p:sp>
        <p:nvSpPr>
          <p:cNvPr id="416" name="Google Shape;416;p61"/>
          <p:cNvSpPr txBox="1"/>
          <p:nvPr>
            <p:ph idx="1" type="body"/>
          </p:nvPr>
        </p:nvSpPr>
        <p:spPr>
          <a:xfrm>
            <a:off x="311700" y="950400"/>
            <a:ext cx="8520600" cy="3951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Break into groups of about 5-7 people. </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Everyone will be assigned a particular role to </a:t>
            </a:r>
            <a:r>
              <a:rPr lang="en" sz="2000">
                <a:solidFill>
                  <a:srgbClr val="000000"/>
                </a:solidFill>
                <a:latin typeface="Calibri"/>
                <a:ea typeface="Calibri"/>
                <a:cs typeface="Calibri"/>
                <a:sym typeface="Calibri"/>
              </a:rPr>
              <a:t>play.</a:t>
            </a:r>
            <a:endParaRPr sz="2000">
              <a:solidFill>
                <a:srgbClr val="000000"/>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Community Services Librarian.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Library Director.</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Library Aide.</a:t>
            </a:r>
            <a:endParaRPr sz="2000">
              <a:solidFill>
                <a:schemeClr val="dk1"/>
              </a:solidFill>
              <a:latin typeface="Calibri"/>
              <a:ea typeface="Calibri"/>
              <a:cs typeface="Calibri"/>
              <a:sym typeface="Calibri"/>
            </a:endParaRPr>
          </a:p>
          <a:p>
            <a:pPr indent="-355600" lvl="1" marL="914400" rtl="0" algn="l">
              <a:lnSpc>
                <a:spcPct val="100000"/>
              </a:lnSpc>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1-2 representatives from relevant community disabilities organizations (e.g., group serving the blind, autism support group, wounded veterans group).</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 instructor will handout Activity Worksheet #1 which will explain more.</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Regroup after 20 minutes and have a presenter ready to discuss what happened in the role play.</a:t>
            </a:r>
            <a:endParaRPr sz="2000">
              <a:solidFill>
                <a:schemeClr val="dk1"/>
              </a:solidFill>
              <a:latin typeface="Calibri"/>
              <a:ea typeface="Calibri"/>
              <a:cs typeface="Calibri"/>
              <a:sym typeface="Calibri"/>
            </a:endParaRPr>
          </a:p>
        </p:txBody>
      </p:sp>
      <p:sp>
        <p:nvSpPr>
          <p:cNvPr id="417" name="Google Shape;417;p6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48</a:t>
            </a:r>
            <a:endParaRPr b="1"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618150" y="241250"/>
            <a:ext cx="1907700" cy="7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Agenda</a:t>
            </a:r>
            <a:endParaRPr b="1" sz="4000">
              <a:latin typeface="Calibri"/>
              <a:ea typeface="Calibri"/>
              <a:cs typeface="Calibri"/>
              <a:sym typeface="Calibri"/>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Foundations</a:t>
            </a:r>
            <a:endParaRPr sz="2000">
              <a:solidFill>
                <a:schemeClr val="dk1"/>
              </a:solidFill>
              <a:latin typeface="Calibri"/>
              <a:ea typeface="Calibri"/>
              <a:cs typeface="Calibri"/>
              <a:sym typeface="Calibri"/>
            </a:endParaRPr>
          </a:p>
          <a:p>
            <a:pPr indent="-355600" lvl="0" marL="457200" rtl="0" algn="l">
              <a:spcBef>
                <a:spcPts val="12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What is Library Outreach?</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Barriers to Library Access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Common Successes and Barriers to Outreach</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Planning a Community Needs Assessment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#1</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Community Partners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Relationship Building</a:t>
            </a:r>
            <a:endParaRPr sz="2000">
              <a:solidFill>
                <a:schemeClr val="dk1"/>
              </a:solidFill>
              <a:latin typeface="Calibri"/>
              <a:ea typeface="Calibri"/>
              <a:cs typeface="Calibri"/>
              <a:sym typeface="Calibri"/>
            </a:endParaRPr>
          </a:p>
        </p:txBody>
      </p:sp>
      <p:sp>
        <p:nvSpPr>
          <p:cNvPr id="84" name="Google Shape;84;p17"/>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a:t>
            </a:r>
            <a:endParaRPr b="1"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2"/>
          <p:cNvSpPr txBox="1"/>
          <p:nvPr>
            <p:ph type="title"/>
          </p:nvPr>
        </p:nvSpPr>
        <p:spPr>
          <a:xfrm>
            <a:off x="2310450" y="260550"/>
            <a:ext cx="4523100" cy="7281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4000">
                <a:latin typeface="Calibri"/>
                <a:ea typeface="Calibri"/>
                <a:cs typeface="Calibri"/>
                <a:sym typeface="Calibri"/>
              </a:rPr>
              <a:t>Role play Debriefing</a:t>
            </a:r>
            <a:endParaRPr b="1" sz="4000"/>
          </a:p>
        </p:txBody>
      </p:sp>
      <p:sp>
        <p:nvSpPr>
          <p:cNvPr id="423" name="Google Shape;423;p62"/>
          <p:cNvSpPr txBox="1"/>
          <p:nvPr>
            <p:ph idx="1" type="body"/>
          </p:nvPr>
        </p:nvSpPr>
        <p:spPr>
          <a:xfrm>
            <a:off x="311700" y="1608750"/>
            <a:ext cx="8520600" cy="19260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do you think was the most important outcome of this roleplay?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In your role-play session, what, if anything, should have been asked or included that wasn’t?</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did you learn from this activity?</a:t>
            </a:r>
            <a:endParaRPr sz="2000">
              <a:solidFill>
                <a:srgbClr val="000000"/>
              </a:solidFill>
              <a:latin typeface="Calibri"/>
              <a:ea typeface="Calibri"/>
              <a:cs typeface="Calibri"/>
              <a:sym typeface="Calibri"/>
            </a:endParaRPr>
          </a:p>
        </p:txBody>
      </p:sp>
      <p:sp>
        <p:nvSpPr>
          <p:cNvPr id="424" name="Google Shape;424;p6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49</a:t>
            </a:r>
            <a:endParaRPr b="1" sz="12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3"/>
          <p:cNvSpPr txBox="1"/>
          <p:nvPr>
            <p:ph type="title"/>
          </p:nvPr>
        </p:nvSpPr>
        <p:spPr>
          <a:xfrm>
            <a:off x="1731450" y="2006400"/>
            <a:ext cx="5681100" cy="113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Community Partners</a:t>
            </a:r>
            <a:endParaRPr b="1" sz="5000">
              <a:latin typeface="Calibri"/>
              <a:ea typeface="Calibri"/>
              <a:cs typeface="Calibri"/>
              <a:sym typeface="Calibri"/>
            </a:endParaRPr>
          </a:p>
        </p:txBody>
      </p:sp>
      <p:sp>
        <p:nvSpPr>
          <p:cNvPr id="430" name="Google Shape;430;p6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50</a:t>
            </a:r>
            <a:endParaRPr b="1" sz="12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4"/>
          <p:cNvSpPr txBox="1"/>
          <p:nvPr>
            <p:ph type="title"/>
          </p:nvPr>
        </p:nvSpPr>
        <p:spPr>
          <a:xfrm>
            <a:off x="993300" y="241250"/>
            <a:ext cx="7157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National Disability Organizations</a:t>
            </a:r>
            <a:endParaRPr b="1" sz="4000">
              <a:latin typeface="Calibri"/>
              <a:ea typeface="Calibri"/>
              <a:cs typeface="Calibri"/>
              <a:sym typeface="Calibri"/>
            </a:endParaRPr>
          </a:p>
        </p:txBody>
      </p:sp>
      <p:sp>
        <p:nvSpPr>
          <p:cNvPr id="436" name="Google Shape;436;p64"/>
          <p:cNvSpPr txBox="1"/>
          <p:nvPr>
            <p:ph idx="1" type="body"/>
          </p:nvPr>
        </p:nvSpPr>
        <p:spPr>
          <a:xfrm>
            <a:off x="311700" y="1054825"/>
            <a:ext cx="8520600" cy="3682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ADA National Network.</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American Association of People with Disabilities.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National Organization on Disability.</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Different &amp; Able.</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National Center for Learning Disabilities.</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Alzheimer’s Association.</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Cerebral Palsy Group.</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Epilepsy Foundation.</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Tourette Association of America.</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Targeting Autism.</a:t>
            </a:r>
            <a:endParaRPr sz="2000">
              <a:solidFill>
                <a:srgbClr val="000000"/>
              </a:solidFill>
              <a:latin typeface="Calibri"/>
              <a:ea typeface="Calibri"/>
              <a:cs typeface="Calibri"/>
              <a:sym typeface="Calibri"/>
            </a:endParaRPr>
          </a:p>
        </p:txBody>
      </p:sp>
      <p:sp>
        <p:nvSpPr>
          <p:cNvPr id="437" name="Google Shape;437;p6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51</a:t>
            </a:r>
            <a:endParaRPr b="1" sz="12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5"/>
          <p:cNvSpPr txBox="1"/>
          <p:nvPr>
            <p:ph type="title"/>
          </p:nvPr>
        </p:nvSpPr>
        <p:spPr>
          <a:xfrm>
            <a:off x="399750" y="183350"/>
            <a:ext cx="8344500" cy="8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Local Disability Organization Examples</a:t>
            </a:r>
            <a:endParaRPr b="1" sz="4000">
              <a:latin typeface="Calibri"/>
              <a:ea typeface="Calibri"/>
              <a:cs typeface="Calibri"/>
              <a:sym typeface="Calibri"/>
            </a:endParaRPr>
          </a:p>
        </p:txBody>
      </p:sp>
      <p:sp>
        <p:nvSpPr>
          <p:cNvPr id="443" name="Google Shape;443;p65"/>
          <p:cNvSpPr txBox="1"/>
          <p:nvPr>
            <p:ph idx="1" type="body"/>
          </p:nvPr>
        </p:nvSpPr>
        <p:spPr>
          <a:xfrm>
            <a:off x="311700" y="1287575"/>
            <a:ext cx="8520600" cy="35856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Disability education teachers.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School for people with disabilities.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Mental health centers.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Homeless Shelters.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Veterans Program.</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Disability Services.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Social Services.</a:t>
            </a:r>
            <a:endParaRPr sz="2000">
              <a:solidFill>
                <a:srgbClr val="000000"/>
              </a:solidFill>
            </a:endParaRPr>
          </a:p>
        </p:txBody>
      </p:sp>
      <p:sp>
        <p:nvSpPr>
          <p:cNvPr id="444" name="Google Shape;444;p6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52</a:t>
            </a:r>
            <a:endParaRPr b="1"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6"/>
          <p:cNvSpPr txBox="1"/>
          <p:nvPr>
            <p:ph type="title"/>
          </p:nvPr>
        </p:nvSpPr>
        <p:spPr>
          <a:xfrm>
            <a:off x="1330950" y="445025"/>
            <a:ext cx="6482100" cy="8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Disability Awareness Training</a:t>
            </a:r>
            <a:endParaRPr b="1" sz="4000">
              <a:latin typeface="Calibri"/>
              <a:ea typeface="Calibri"/>
              <a:cs typeface="Calibri"/>
              <a:sym typeface="Calibri"/>
            </a:endParaRPr>
          </a:p>
        </p:txBody>
      </p:sp>
      <p:sp>
        <p:nvSpPr>
          <p:cNvPr id="450" name="Google Shape;450;p66"/>
          <p:cNvSpPr txBox="1"/>
          <p:nvPr>
            <p:ph idx="1" type="body"/>
          </p:nvPr>
        </p:nvSpPr>
        <p:spPr>
          <a:xfrm>
            <a:off x="311700" y="1841313"/>
            <a:ext cx="8520600" cy="21093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Project ENABLE.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Libraries and Autism: We’re Connected.</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Project PALS (Panhandle Autism Library Service).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SNAILS (Special Needs and Inclusive Library Services).</a:t>
            </a:r>
            <a:endParaRPr sz="2000">
              <a:solidFill>
                <a:srgbClr val="000000"/>
              </a:solidFill>
            </a:endParaRPr>
          </a:p>
        </p:txBody>
      </p:sp>
      <p:sp>
        <p:nvSpPr>
          <p:cNvPr id="451" name="Google Shape;451;p6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53</a:t>
            </a:r>
            <a:endParaRPr b="1" sz="12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7"/>
          <p:cNvSpPr txBox="1"/>
          <p:nvPr>
            <p:ph type="title"/>
          </p:nvPr>
        </p:nvSpPr>
        <p:spPr>
          <a:xfrm>
            <a:off x="462450" y="241250"/>
            <a:ext cx="8219100" cy="7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Questions to Answer Before you Start</a:t>
            </a:r>
            <a:endParaRPr b="1" sz="4000">
              <a:latin typeface="Calibri"/>
              <a:ea typeface="Calibri"/>
              <a:cs typeface="Calibri"/>
              <a:sym typeface="Calibri"/>
            </a:endParaRPr>
          </a:p>
        </p:txBody>
      </p:sp>
      <p:sp>
        <p:nvSpPr>
          <p:cNvPr id="457" name="Google Shape;457;p67"/>
          <p:cNvSpPr txBox="1"/>
          <p:nvPr>
            <p:ph idx="1" type="body"/>
          </p:nvPr>
        </p:nvSpPr>
        <p:spPr>
          <a:xfrm>
            <a:off x="311700" y="1123525"/>
            <a:ext cx="8520600" cy="37788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are the disability organizations in your community?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Who are the individuals with disabilities in your community that you can partner with?</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Who are the organization/individual and their goals/mission/vision?</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objective/goal your library wants out of the partnership (outcomes)?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Describe potential barriers to creating a partnership?</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financial resources (if any) can you allocate to this?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 Who on your library staff will be working on this outreach program?</a:t>
            </a:r>
            <a:endParaRPr sz="2000">
              <a:solidFill>
                <a:srgbClr val="000000"/>
              </a:solidFill>
            </a:endParaRPr>
          </a:p>
        </p:txBody>
      </p:sp>
      <p:sp>
        <p:nvSpPr>
          <p:cNvPr id="458" name="Google Shape;458;p6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54</a:t>
            </a:r>
            <a:endParaRPr b="1" sz="1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8"/>
          <p:cNvSpPr txBox="1"/>
          <p:nvPr>
            <p:ph type="title"/>
          </p:nvPr>
        </p:nvSpPr>
        <p:spPr>
          <a:xfrm>
            <a:off x="230850" y="271175"/>
            <a:ext cx="8682300" cy="76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Project ENABLE - Challenge Video (#4)</a:t>
            </a:r>
            <a:endParaRPr b="1" sz="4000">
              <a:latin typeface="Calibri"/>
              <a:ea typeface="Calibri"/>
              <a:cs typeface="Calibri"/>
              <a:sym typeface="Calibri"/>
            </a:endParaRPr>
          </a:p>
        </p:txBody>
      </p:sp>
      <p:sp>
        <p:nvSpPr>
          <p:cNvPr id="464" name="Google Shape;464;p68"/>
          <p:cNvSpPr txBox="1"/>
          <p:nvPr>
            <p:ph idx="1" type="body"/>
          </p:nvPr>
        </p:nvSpPr>
        <p:spPr>
          <a:xfrm>
            <a:off x="311700" y="3917950"/>
            <a:ext cx="8520600" cy="100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rgbClr val="000000"/>
                </a:solidFill>
                <a:latin typeface="Calibri"/>
                <a:ea typeface="Calibri"/>
                <a:cs typeface="Calibri"/>
                <a:sym typeface="Calibri"/>
              </a:rPr>
              <a:t>Video</a:t>
            </a:r>
            <a:r>
              <a:rPr lang="en" sz="2000">
                <a:solidFill>
                  <a:srgbClr val="000000"/>
                </a:solidFill>
                <a:latin typeface="Calibri"/>
                <a:ea typeface="Calibri"/>
                <a:cs typeface="Calibri"/>
                <a:sym typeface="Calibri"/>
              </a:rPr>
              <a:t>: The Challenge - </a:t>
            </a:r>
            <a:r>
              <a:rPr lang="en" sz="2000">
                <a:solidFill>
                  <a:schemeClr val="dk1"/>
                </a:solidFill>
                <a:latin typeface="Calibri"/>
                <a:ea typeface="Calibri"/>
                <a:cs typeface="Calibri"/>
                <a:sym typeface="Calibri"/>
              </a:rPr>
              <a:t>Sue Kowalski - Giving a Voice” (2:54)</a:t>
            </a:r>
            <a:endParaRPr sz="2000">
              <a:solidFill>
                <a:schemeClr val="dk1"/>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Challenge Video</a:t>
            </a:r>
            <a:endParaRPr sz="2000">
              <a:solidFill>
                <a:schemeClr val="dk1"/>
              </a:solidFill>
              <a:latin typeface="Calibri"/>
              <a:ea typeface="Calibri"/>
              <a:cs typeface="Calibri"/>
              <a:sym typeface="Calibri"/>
            </a:endParaRPr>
          </a:p>
        </p:txBody>
      </p:sp>
      <p:pic>
        <p:nvPicPr>
          <p:cNvPr descr="A screenshot of Sue Kowalski's Challenge Video. The top of the video states &quot;Library Services to persons with Disabilities: A Problem-Based Learning Approach.&quot; To the right of Sue's video it states &quot;Sue Kowalski MS Librarian. Pine Grove M.S. East Syracuse, NY.&quot; The Captions at the bottom read &quot;...a librarian at Pine Grove Middle School which in....&quot;" id="465" name="Google Shape;465;p68" title="Project ENABLE - Challenge Video (#4) Screenshot"/>
          <p:cNvPicPr preferRelativeResize="0"/>
          <p:nvPr/>
        </p:nvPicPr>
        <p:blipFill rotWithShape="1">
          <a:blip r:embed="rId4">
            <a:alphaModFix/>
          </a:blip>
          <a:srcRect b="8973" l="12653" r="14075" t="9072"/>
          <a:stretch/>
        </p:blipFill>
        <p:spPr>
          <a:xfrm>
            <a:off x="2300725" y="980863"/>
            <a:ext cx="4542542" cy="2858001"/>
          </a:xfrm>
          <a:prstGeom prst="rect">
            <a:avLst/>
          </a:prstGeom>
          <a:noFill/>
          <a:ln>
            <a:noFill/>
          </a:ln>
        </p:spPr>
      </p:pic>
      <p:sp>
        <p:nvSpPr>
          <p:cNvPr id="466" name="Google Shape;466;p6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55</a:t>
            </a:r>
            <a:endParaRPr b="1" sz="12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9"/>
          <p:cNvSpPr txBox="1"/>
          <p:nvPr>
            <p:ph type="title"/>
          </p:nvPr>
        </p:nvSpPr>
        <p:spPr>
          <a:xfrm>
            <a:off x="2718900" y="279850"/>
            <a:ext cx="3706200" cy="79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(#16)</a:t>
            </a:r>
            <a:endParaRPr b="1" sz="4000">
              <a:latin typeface="Calibri"/>
              <a:ea typeface="Calibri"/>
              <a:cs typeface="Calibri"/>
              <a:sym typeface="Calibri"/>
            </a:endParaRPr>
          </a:p>
        </p:txBody>
      </p:sp>
      <p:sp>
        <p:nvSpPr>
          <p:cNvPr id="472" name="Google Shape;472;p69"/>
          <p:cNvSpPr txBox="1"/>
          <p:nvPr>
            <p:ph idx="1" type="body"/>
          </p:nvPr>
        </p:nvSpPr>
        <p:spPr>
          <a:xfrm>
            <a:off x="2248350" y="4131200"/>
            <a:ext cx="4647300" cy="53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What would you do to solve this problem?</a:t>
            </a:r>
            <a:endParaRPr sz="26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473" name="Google Shape;473;p69" title="Question/Discussion (#16) Photo"/>
          <p:cNvPicPr preferRelativeResize="0"/>
          <p:nvPr/>
        </p:nvPicPr>
        <p:blipFill>
          <a:blip r:embed="rId3">
            <a:alphaModFix/>
          </a:blip>
          <a:stretch>
            <a:fillRect/>
          </a:stretch>
        </p:blipFill>
        <p:spPr>
          <a:xfrm>
            <a:off x="3315950" y="1203187"/>
            <a:ext cx="2617176" cy="2617176"/>
          </a:xfrm>
          <a:prstGeom prst="rect">
            <a:avLst/>
          </a:prstGeom>
          <a:noFill/>
          <a:ln>
            <a:noFill/>
          </a:ln>
        </p:spPr>
      </p:pic>
      <p:sp>
        <p:nvSpPr>
          <p:cNvPr id="474" name="Google Shape;474;p6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56</a:t>
            </a:r>
            <a:endParaRPr b="1" sz="1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0"/>
          <p:cNvSpPr txBox="1"/>
          <p:nvPr>
            <p:ph type="title"/>
          </p:nvPr>
        </p:nvSpPr>
        <p:spPr>
          <a:xfrm>
            <a:off x="479400" y="202650"/>
            <a:ext cx="8185200" cy="8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Project ENABLE - Solutions Video (#4)</a:t>
            </a:r>
            <a:endParaRPr b="1" sz="4000">
              <a:latin typeface="Calibri"/>
              <a:ea typeface="Calibri"/>
              <a:cs typeface="Calibri"/>
              <a:sym typeface="Calibri"/>
            </a:endParaRPr>
          </a:p>
        </p:txBody>
      </p:sp>
      <p:sp>
        <p:nvSpPr>
          <p:cNvPr id="480" name="Google Shape;480;p70"/>
          <p:cNvSpPr txBox="1"/>
          <p:nvPr>
            <p:ph idx="1" type="body"/>
          </p:nvPr>
        </p:nvSpPr>
        <p:spPr>
          <a:xfrm>
            <a:off x="311700" y="3734575"/>
            <a:ext cx="8520600" cy="11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u="sng">
                <a:solidFill>
                  <a:schemeClr val="dk1"/>
                </a:solidFill>
                <a:latin typeface="Calibri"/>
                <a:ea typeface="Calibri"/>
                <a:cs typeface="Calibri"/>
                <a:sym typeface="Calibri"/>
              </a:rPr>
              <a:t>Video</a:t>
            </a:r>
            <a:r>
              <a:rPr lang="en" sz="2000">
                <a:solidFill>
                  <a:schemeClr val="dk1"/>
                </a:solidFill>
                <a:latin typeface="Calibri"/>
                <a:ea typeface="Calibri"/>
                <a:cs typeface="Calibri"/>
                <a:sym typeface="Calibri"/>
              </a:rPr>
              <a:t>: A Solution - Sue Kowalski - Giving a Voice” (8:22)</a:t>
            </a:r>
            <a:endParaRPr sz="2000">
              <a:solidFill>
                <a:schemeClr val="dk1"/>
              </a:solidFill>
              <a:latin typeface="Calibri"/>
              <a:ea typeface="Calibri"/>
              <a:cs typeface="Calibri"/>
              <a:sym typeface="Calibri"/>
            </a:endParaRPr>
          </a:p>
          <a:p>
            <a:pPr indent="0" lvl="0" marL="0" rtl="0" algn="ctr">
              <a:spcBef>
                <a:spcPts val="1200"/>
              </a:spcBef>
              <a:spcAft>
                <a:spcPts val="1200"/>
              </a:spcAft>
              <a:buNone/>
            </a:pPr>
            <a:r>
              <a:rPr lang="en" sz="2000" u="sng">
                <a:solidFill>
                  <a:schemeClr val="hlink"/>
                </a:solidFill>
                <a:latin typeface="Calibri"/>
                <a:ea typeface="Calibri"/>
                <a:cs typeface="Calibri"/>
                <a:sym typeface="Calibri"/>
                <a:hlinkClick r:id="rId3"/>
              </a:rPr>
              <a:t>Link to Solutions Video</a:t>
            </a:r>
            <a:endParaRPr sz="2000">
              <a:solidFill>
                <a:schemeClr val="dk1"/>
              </a:solidFill>
              <a:latin typeface="Calibri"/>
              <a:ea typeface="Calibri"/>
              <a:cs typeface="Calibri"/>
              <a:sym typeface="Calibri"/>
            </a:endParaRPr>
          </a:p>
        </p:txBody>
      </p:sp>
      <p:pic>
        <p:nvPicPr>
          <p:cNvPr descr="A screenshot of Sue Kowalski's Solutions Video. The top states &quot;Library Services to Persons with Disabilities: A Problem-Based Learning Approach.&quot; The captions at the bottom of the video read, &quot;More kids are involved in every part of....&quot;" id="481" name="Google Shape;481;p70" title="Project ENABLE - Solutions Video (#4) Screenshot"/>
          <p:cNvPicPr preferRelativeResize="0"/>
          <p:nvPr/>
        </p:nvPicPr>
        <p:blipFill rotWithShape="1">
          <a:blip r:embed="rId4">
            <a:alphaModFix/>
          </a:blip>
          <a:srcRect b="8385" l="12144" r="13123" t="8667"/>
          <a:stretch/>
        </p:blipFill>
        <p:spPr>
          <a:xfrm>
            <a:off x="2308225" y="957625"/>
            <a:ext cx="4447901" cy="2776950"/>
          </a:xfrm>
          <a:prstGeom prst="rect">
            <a:avLst/>
          </a:prstGeom>
          <a:noFill/>
          <a:ln>
            <a:noFill/>
          </a:ln>
        </p:spPr>
      </p:pic>
      <p:sp>
        <p:nvSpPr>
          <p:cNvPr id="482" name="Google Shape;482;p7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57</a:t>
            </a:r>
            <a:endParaRPr b="1" sz="12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1"/>
          <p:cNvSpPr txBox="1"/>
          <p:nvPr>
            <p:ph type="title"/>
          </p:nvPr>
        </p:nvSpPr>
        <p:spPr>
          <a:xfrm>
            <a:off x="1615650" y="2060850"/>
            <a:ext cx="5912700" cy="102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Relationship Building</a:t>
            </a:r>
            <a:endParaRPr b="1" sz="5000">
              <a:latin typeface="Calibri"/>
              <a:ea typeface="Calibri"/>
              <a:cs typeface="Calibri"/>
              <a:sym typeface="Calibri"/>
            </a:endParaRPr>
          </a:p>
        </p:txBody>
      </p:sp>
      <p:sp>
        <p:nvSpPr>
          <p:cNvPr id="488" name="Google Shape;488;p7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58</a:t>
            </a:r>
            <a:endParaRPr b="1"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2344200" y="260550"/>
            <a:ext cx="4455600" cy="74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Agenda - Continued</a:t>
            </a:r>
            <a:endParaRPr b="1" sz="4000">
              <a:latin typeface="Calibri"/>
              <a:ea typeface="Calibri"/>
              <a:cs typeface="Calibri"/>
              <a:sym typeface="Calibri"/>
            </a:endParaRPr>
          </a:p>
        </p:txBody>
      </p:sp>
      <p:sp>
        <p:nvSpPr>
          <p:cNvPr id="90" name="Google Shape;90;p18"/>
          <p:cNvSpPr txBox="1"/>
          <p:nvPr>
            <p:ph idx="1" type="body"/>
          </p:nvPr>
        </p:nvSpPr>
        <p:spPr>
          <a:xfrm>
            <a:off x="311700" y="1239750"/>
            <a:ext cx="8520600" cy="34164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2000">
                <a:solidFill>
                  <a:schemeClr val="dk1"/>
                </a:solidFill>
                <a:latin typeface="Calibri"/>
                <a:ea typeface="Calibri"/>
                <a:cs typeface="Calibri"/>
                <a:sym typeface="Calibri"/>
              </a:rPr>
              <a:t>How to Analyze your Impact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#2</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Collecting the Data</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Analyzing the Data</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#3</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Evaluating your Outreach Effort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Activity #4</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Recap</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Closing</a:t>
            </a:r>
            <a:endParaRPr sz="2000">
              <a:solidFill>
                <a:schemeClr val="dk1"/>
              </a:solidFill>
              <a:latin typeface="Calibri"/>
              <a:ea typeface="Calibri"/>
              <a:cs typeface="Calibri"/>
              <a:sym typeface="Calibri"/>
            </a:endParaRPr>
          </a:p>
        </p:txBody>
      </p:sp>
      <p:sp>
        <p:nvSpPr>
          <p:cNvPr id="91" name="Google Shape;91;p18"/>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a:t>
            </a:r>
            <a:endParaRPr b="1" sz="1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2"/>
          <p:cNvSpPr txBox="1"/>
          <p:nvPr>
            <p:ph type="title"/>
          </p:nvPr>
        </p:nvSpPr>
        <p:spPr>
          <a:xfrm>
            <a:off x="1653075" y="241250"/>
            <a:ext cx="5739000" cy="7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Relationship Building Tips</a:t>
            </a:r>
            <a:endParaRPr b="1" sz="4000">
              <a:latin typeface="Calibri"/>
              <a:ea typeface="Calibri"/>
              <a:cs typeface="Calibri"/>
              <a:sym typeface="Calibri"/>
            </a:endParaRPr>
          </a:p>
        </p:txBody>
      </p:sp>
      <p:sp>
        <p:nvSpPr>
          <p:cNvPr id="494" name="Google Shape;494;p72"/>
          <p:cNvSpPr txBox="1"/>
          <p:nvPr>
            <p:ph idx="1" type="body"/>
          </p:nvPr>
        </p:nvSpPr>
        <p:spPr>
          <a:xfrm>
            <a:off x="311700" y="1420650"/>
            <a:ext cx="8520600" cy="23022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Be transparent.</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Always ask if a partner prefers Person-first or Identity-first language.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Ask open-minded and neutral questions.</a:t>
            </a:r>
            <a:endParaRPr sz="2000">
              <a:solidFill>
                <a:srgbClr val="000000"/>
              </a:solidFill>
              <a:latin typeface="Calibri"/>
              <a:ea typeface="Calibri"/>
              <a:cs typeface="Calibri"/>
              <a:sym typeface="Calibri"/>
            </a:endParaRPr>
          </a:p>
          <a:p>
            <a:pPr indent="-355600" lvl="0" marL="457200" rtl="0" algn="l">
              <a:spcBef>
                <a:spcPts val="1200"/>
              </a:spcBef>
              <a:spcAft>
                <a:spcPts val="1200"/>
              </a:spcAft>
              <a:buClr>
                <a:srgbClr val="000000"/>
              </a:buClr>
              <a:buSzPts val="2000"/>
              <a:buFont typeface="Calibri"/>
              <a:buChar char="●"/>
            </a:pPr>
            <a:r>
              <a:rPr lang="en" sz="2000">
                <a:solidFill>
                  <a:srgbClr val="000000"/>
                </a:solidFill>
                <a:latin typeface="Calibri"/>
                <a:ea typeface="Calibri"/>
                <a:cs typeface="Calibri"/>
                <a:sym typeface="Calibri"/>
              </a:rPr>
              <a:t>Set up limits and boundaries.</a:t>
            </a:r>
            <a:endParaRPr sz="2000">
              <a:solidFill>
                <a:srgbClr val="000000"/>
              </a:solidFill>
              <a:latin typeface="Calibri"/>
              <a:ea typeface="Calibri"/>
              <a:cs typeface="Calibri"/>
              <a:sym typeface="Calibri"/>
            </a:endParaRPr>
          </a:p>
        </p:txBody>
      </p:sp>
      <p:sp>
        <p:nvSpPr>
          <p:cNvPr id="495" name="Google Shape;495;p7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59</a:t>
            </a:r>
            <a:endParaRPr b="1" sz="12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3"/>
          <p:cNvSpPr txBox="1"/>
          <p:nvPr>
            <p:ph type="title"/>
          </p:nvPr>
        </p:nvSpPr>
        <p:spPr>
          <a:xfrm>
            <a:off x="872700" y="250900"/>
            <a:ext cx="7398600" cy="135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Calibri"/>
                <a:ea typeface="Calibri"/>
                <a:cs typeface="Calibri"/>
                <a:sym typeface="Calibri"/>
              </a:rPr>
              <a:t>Examples of Relationship Building</a:t>
            </a:r>
            <a:endParaRPr b="1" sz="4000">
              <a:latin typeface="Calibri"/>
              <a:ea typeface="Calibri"/>
              <a:cs typeface="Calibri"/>
              <a:sym typeface="Calibri"/>
            </a:endParaRPr>
          </a:p>
          <a:p>
            <a:pPr indent="0" lvl="0" marL="0" rtl="0" algn="ctr">
              <a:spcBef>
                <a:spcPts val="0"/>
              </a:spcBef>
              <a:spcAft>
                <a:spcPts val="0"/>
              </a:spcAft>
              <a:buNone/>
            </a:pPr>
            <a:r>
              <a:rPr b="1" lang="en" sz="4000">
                <a:latin typeface="Calibri"/>
                <a:ea typeface="Calibri"/>
                <a:cs typeface="Calibri"/>
                <a:sym typeface="Calibri"/>
              </a:rPr>
              <a:t>Part 1</a:t>
            </a:r>
            <a:endParaRPr b="1" sz="4000">
              <a:latin typeface="Calibri"/>
              <a:ea typeface="Calibri"/>
              <a:cs typeface="Calibri"/>
              <a:sym typeface="Calibri"/>
            </a:endParaRPr>
          </a:p>
        </p:txBody>
      </p:sp>
      <p:sp>
        <p:nvSpPr>
          <p:cNvPr id="501" name="Google Shape;501;p73"/>
          <p:cNvSpPr txBox="1"/>
          <p:nvPr>
            <p:ph idx="1" type="body"/>
          </p:nvPr>
        </p:nvSpPr>
        <p:spPr>
          <a:xfrm>
            <a:off x="311700" y="1789375"/>
            <a:ext cx="8520600" cy="29487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Confidence</a:t>
            </a:r>
            <a:r>
              <a:rPr lang="en" sz="2000">
                <a:solidFill>
                  <a:schemeClr val="dk1"/>
                </a:solidFill>
                <a:latin typeface="Calibri"/>
                <a:ea typeface="Calibri"/>
                <a:cs typeface="Calibri"/>
                <a:sym typeface="Calibri"/>
              </a:rPr>
              <a:t> - Your confidence will build as you get to know your partner better.</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Self-Awareness </a:t>
            </a:r>
            <a:r>
              <a:rPr lang="en" sz="2000">
                <a:solidFill>
                  <a:schemeClr val="dk1"/>
                </a:solidFill>
                <a:latin typeface="Calibri"/>
                <a:ea typeface="Calibri"/>
                <a:cs typeface="Calibri"/>
                <a:sym typeface="Calibri"/>
              </a:rPr>
              <a:t>- Think before you speak. Ask yourself, “is this insensitive?” “Will this hurt someone?”</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Listening</a:t>
            </a:r>
            <a:r>
              <a:rPr lang="en" sz="2000">
                <a:solidFill>
                  <a:schemeClr val="dk1"/>
                </a:solidFill>
                <a:latin typeface="Calibri"/>
                <a:ea typeface="Calibri"/>
                <a:cs typeface="Calibri"/>
                <a:sym typeface="Calibri"/>
              </a:rPr>
              <a:t> - Acknowledge that your partner’s experience with the library is different from your own. Listen to their comments and don’t invalidate their lived experiences. Try to understand where their words are coming from.</a:t>
            </a:r>
            <a:endParaRPr sz="2000">
              <a:latin typeface="Calibri"/>
              <a:ea typeface="Calibri"/>
              <a:cs typeface="Calibri"/>
              <a:sym typeface="Calibri"/>
            </a:endParaRPr>
          </a:p>
        </p:txBody>
      </p:sp>
      <p:sp>
        <p:nvSpPr>
          <p:cNvPr id="502" name="Google Shape;502;p7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60</a:t>
            </a:r>
            <a:endParaRPr b="1" sz="12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4"/>
          <p:cNvSpPr txBox="1"/>
          <p:nvPr>
            <p:ph type="title"/>
          </p:nvPr>
        </p:nvSpPr>
        <p:spPr>
          <a:xfrm>
            <a:off x="311700" y="445025"/>
            <a:ext cx="8520600" cy="1276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b="1" lang="en" sz="4000">
                <a:latin typeface="Calibri"/>
                <a:ea typeface="Calibri"/>
                <a:cs typeface="Calibri"/>
                <a:sym typeface="Calibri"/>
              </a:rPr>
              <a:t>Examples of Relationship Building</a:t>
            </a:r>
            <a:endParaRPr b="1" sz="4000">
              <a:latin typeface="Calibri"/>
              <a:ea typeface="Calibri"/>
              <a:cs typeface="Calibri"/>
              <a:sym typeface="Calibri"/>
            </a:endParaRPr>
          </a:p>
          <a:p>
            <a:pPr indent="0" lvl="0" marL="0" rtl="0" algn="ctr">
              <a:spcBef>
                <a:spcPts val="0"/>
              </a:spcBef>
              <a:spcAft>
                <a:spcPts val="0"/>
              </a:spcAft>
              <a:buClr>
                <a:schemeClr val="dk1"/>
              </a:buClr>
              <a:buSzPct val="27500"/>
              <a:buFont typeface="Arial"/>
              <a:buNone/>
            </a:pPr>
            <a:r>
              <a:rPr b="1" lang="en" sz="4000">
                <a:latin typeface="Calibri"/>
                <a:ea typeface="Calibri"/>
                <a:cs typeface="Calibri"/>
                <a:sym typeface="Calibri"/>
              </a:rPr>
              <a:t>Part 2</a:t>
            </a:r>
            <a:endParaRPr b="1" sz="4000">
              <a:latin typeface="Calibri"/>
              <a:ea typeface="Calibri"/>
              <a:cs typeface="Calibri"/>
              <a:sym typeface="Calibri"/>
            </a:endParaRPr>
          </a:p>
          <a:p>
            <a:pPr indent="0" lvl="0" marL="0" rtl="0" algn="l">
              <a:spcBef>
                <a:spcPts val="0"/>
              </a:spcBef>
              <a:spcAft>
                <a:spcPts val="0"/>
              </a:spcAft>
              <a:buNone/>
            </a:pPr>
            <a:r>
              <a:t/>
            </a:r>
            <a:endParaRPr/>
          </a:p>
        </p:txBody>
      </p:sp>
      <p:sp>
        <p:nvSpPr>
          <p:cNvPr id="508" name="Google Shape;508;p74"/>
          <p:cNvSpPr txBox="1"/>
          <p:nvPr>
            <p:ph idx="1" type="body"/>
          </p:nvPr>
        </p:nvSpPr>
        <p:spPr>
          <a:xfrm>
            <a:off x="311700" y="2146450"/>
            <a:ext cx="8520600" cy="23118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Clr>
                <a:schemeClr val="dk1"/>
              </a:buClr>
              <a:buSzPts val="2000"/>
              <a:buFont typeface="Calibri"/>
              <a:buAutoNum type="arabicPeriod" startAt="4"/>
            </a:pPr>
            <a:r>
              <a:rPr lang="en" sz="2000" u="sng">
                <a:solidFill>
                  <a:schemeClr val="dk1"/>
                </a:solidFill>
                <a:latin typeface="Calibri"/>
                <a:ea typeface="Calibri"/>
                <a:cs typeface="Calibri"/>
                <a:sym typeface="Calibri"/>
              </a:rPr>
              <a:t>Cultural Humility</a:t>
            </a:r>
            <a:r>
              <a:rPr lang="en" sz="2000">
                <a:solidFill>
                  <a:schemeClr val="dk1"/>
                </a:solidFill>
                <a:latin typeface="Calibri"/>
                <a:ea typeface="Calibri"/>
                <a:cs typeface="Calibri"/>
                <a:sym typeface="Calibri"/>
              </a:rPr>
              <a:t> - Acknowledge that you are still learning and will make mistakes. </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startAt="4"/>
            </a:pPr>
            <a:r>
              <a:rPr lang="en" sz="2000" u="sng">
                <a:solidFill>
                  <a:schemeClr val="dk1"/>
                </a:solidFill>
                <a:latin typeface="Calibri"/>
                <a:ea typeface="Calibri"/>
                <a:cs typeface="Calibri"/>
                <a:sym typeface="Calibri"/>
              </a:rPr>
              <a:t>Be Proactive</a:t>
            </a:r>
            <a:r>
              <a:rPr lang="en" sz="2000">
                <a:solidFill>
                  <a:schemeClr val="dk1"/>
                </a:solidFill>
                <a:latin typeface="Calibri"/>
                <a:ea typeface="Calibri"/>
                <a:cs typeface="Calibri"/>
                <a:sym typeface="Calibri"/>
              </a:rPr>
              <a:t> - Be sure to be actively involved in the relationship. </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startAt="4"/>
            </a:pPr>
            <a:r>
              <a:rPr lang="en" sz="2000" u="sng">
                <a:solidFill>
                  <a:schemeClr val="dk1"/>
                </a:solidFill>
                <a:latin typeface="Calibri"/>
                <a:ea typeface="Calibri"/>
                <a:cs typeface="Calibri"/>
                <a:sym typeface="Calibri"/>
              </a:rPr>
              <a:t>Community Interest</a:t>
            </a:r>
            <a:r>
              <a:rPr lang="en" sz="2000">
                <a:solidFill>
                  <a:schemeClr val="dk1"/>
                </a:solidFill>
                <a:latin typeface="Calibri"/>
                <a:ea typeface="Calibri"/>
                <a:cs typeface="Calibri"/>
                <a:sym typeface="Calibri"/>
              </a:rPr>
              <a:t> - People may not be immediately interested in partnering with you, that’s okay. </a:t>
            </a:r>
            <a:endParaRPr sz="2000">
              <a:latin typeface="Calibri"/>
              <a:ea typeface="Calibri"/>
              <a:cs typeface="Calibri"/>
              <a:sym typeface="Calibri"/>
            </a:endParaRPr>
          </a:p>
        </p:txBody>
      </p:sp>
      <p:sp>
        <p:nvSpPr>
          <p:cNvPr id="509" name="Google Shape;509;p7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61</a:t>
            </a:r>
            <a:endParaRPr b="1" sz="1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5"/>
          <p:cNvSpPr txBox="1"/>
          <p:nvPr>
            <p:ph type="title"/>
          </p:nvPr>
        </p:nvSpPr>
        <p:spPr>
          <a:xfrm>
            <a:off x="311700" y="445025"/>
            <a:ext cx="8520600" cy="1098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27500"/>
              <a:buFont typeface="Arial"/>
              <a:buNone/>
            </a:pPr>
            <a:r>
              <a:rPr b="1" lang="en" sz="4000">
                <a:latin typeface="Calibri"/>
                <a:ea typeface="Calibri"/>
                <a:cs typeface="Calibri"/>
                <a:sym typeface="Calibri"/>
              </a:rPr>
              <a:t>Examples of Relationship Building</a:t>
            </a:r>
            <a:endParaRPr b="1" sz="4000">
              <a:latin typeface="Calibri"/>
              <a:ea typeface="Calibri"/>
              <a:cs typeface="Calibri"/>
              <a:sym typeface="Calibri"/>
            </a:endParaRPr>
          </a:p>
          <a:p>
            <a:pPr indent="0" lvl="0" marL="0" rtl="0" algn="ctr">
              <a:spcBef>
                <a:spcPts val="0"/>
              </a:spcBef>
              <a:spcAft>
                <a:spcPts val="0"/>
              </a:spcAft>
              <a:buClr>
                <a:schemeClr val="dk1"/>
              </a:buClr>
              <a:buSzPct val="27500"/>
              <a:buFont typeface="Arial"/>
              <a:buNone/>
            </a:pPr>
            <a:r>
              <a:rPr b="1" lang="en" sz="4000">
                <a:latin typeface="Calibri"/>
                <a:ea typeface="Calibri"/>
                <a:cs typeface="Calibri"/>
                <a:sym typeface="Calibri"/>
              </a:rPr>
              <a:t>Part 3</a:t>
            </a:r>
            <a:endParaRPr b="1" sz="4000">
              <a:latin typeface="Calibri"/>
              <a:ea typeface="Calibri"/>
              <a:cs typeface="Calibri"/>
              <a:sym typeface="Calibri"/>
            </a:endParaRPr>
          </a:p>
          <a:p>
            <a:pPr indent="0" lvl="0" marL="0" rtl="0" algn="l">
              <a:spcBef>
                <a:spcPts val="0"/>
              </a:spcBef>
              <a:spcAft>
                <a:spcPts val="0"/>
              </a:spcAft>
              <a:buNone/>
            </a:pPr>
            <a:r>
              <a:t/>
            </a:r>
            <a:endParaRPr/>
          </a:p>
        </p:txBody>
      </p:sp>
      <p:sp>
        <p:nvSpPr>
          <p:cNvPr id="515" name="Google Shape;515;p75"/>
          <p:cNvSpPr txBox="1"/>
          <p:nvPr>
            <p:ph idx="1" type="body"/>
          </p:nvPr>
        </p:nvSpPr>
        <p:spPr>
          <a:xfrm>
            <a:off x="311700" y="2219525"/>
            <a:ext cx="8520600" cy="22278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7"/>
            </a:pPr>
            <a:r>
              <a:rPr lang="en" sz="2000" u="sng">
                <a:solidFill>
                  <a:srgbClr val="000000"/>
                </a:solidFill>
                <a:latin typeface="Calibri"/>
                <a:ea typeface="Calibri"/>
                <a:cs typeface="Calibri"/>
                <a:sym typeface="Calibri"/>
              </a:rPr>
              <a:t>Library Experience</a:t>
            </a:r>
            <a:r>
              <a:rPr lang="en" sz="2000">
                <a:solidFill>
                  <a:srgbClr val="000000"/>
                </a:solidFill>
                <a:latin typeface="Calibri"/>
                <a:ea typeface="Calibri"/>
                <a:cs typeface="Calibri"/>
                <a:sym typeface="Calibri"/>
              </a:rPr>
              <a:t> - Listen to what your partner says about their library experiences and make an effort to change.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7"/>
            </a:pPr>
            <a:r>
              <a:rPr lang="en" sz="2000" u="sng">
                <a:solidFill>
                  <a:srgbClr val="000000"/>
                </a:solidFill>
                <a:latin typeface="Calibri"/>
                <a:ea typeface="Calibri"/>
                <a:cs typeface="Calibri"/>
                <a:sym typeface="Calibri"/>
              </a:rPr>
              <a:t>Trust and Respect</a:t>
            </a:r>
            <a:r>
              <a:rPr lang="en" sz="2000">
                <a:solidFill>
                  <a:srgbClr val="000000"/>
                </a:solidFill>
                <a:latin typeface="Calibri"/>
                <a:ea typeface="Calibri"/>
                <a:cs typeface="Calibri"/>
                <a:sym typeface="Calibri"/>
              </a:rPr>
              <a:t> - By continually developing a relationship over time and showing tangible results, you can build trust and respect between your library and partner. Remember, it takes time.</a:t>
            </a:r>
            <a:endParaRPr sz="2000">
              <a:solidFill>
                <a:srgbClr val="000000"/>
              </a:solidFill>
              <a:latin typeface="Calibri"/>
              <a:ea typeface="Calibri"/>
              <a:cs typeface="Calibri"/>
              <a:sym typeface="Calibri"/>
            </a:endParaRPr>
          </a:p>
        </p:txBody>
      </p:sp>
      <p:sp>
        <p:nvSpPr>
          <p:cNvPr id="516" name="Google Shape;516;p7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62</a:t>
            </a:r>
            <a:endParaRPr b="1" sz="1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6"/>
          <p:cNvSpPr txBox="1"/>
          <p:nvPr>
            <p:ph type="title"/>
          </p:nvPr>
        </p:nvSpPr>
        <p:spPr>
          <a:xfrm>
            <a:off x="1064400" y="2150850"/>
            <a:ext cx="25545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6000"/>
              <a:t>Break</a:t>
            </a:r>
            <a:endParaRPr b="1" sz="6000"/>
          </a:p>
        </p:txBody>
      </p:sp>
      <p:pic>
        <p:nvPicPr>
          <p:cNvPr descr="Stock photo of a coffee mug. Mug is black with black steam." id="522" name="Google Shape;522;p76" title="Coffee Mug"/>
          <p:cNvPicPr preferRelativeResize="0"/>
          <p:nvPr/>
        </p:nvPicPr>
        <p:blipFill>
          <a:blip r:embed="rId3">
            <a:alphaModFix/>
          </a:blip>
          <a:stretch>
            <a:fillRect/>
          </a:stretch>
        </p:blipFill>
        <p:spPr>
          <a:xfrm>
            <a:off x="5420375" y="696949"/>
            <a:ext cx="2949876" cy="3749600"/>
          </a:xfrm>
          <a:prstGeom prst="rect">
            <a:avLst/>
          </a:prstGeom>
          <a:noFill/>
          <a:ln>
            <a:noFill/>
          </a:ln>
        </p:spPr>
      </p:pic>
      <p:sp>
        <p:nvSpPr>
          <p:cNvPr id="523" name="Google Shape;523;p7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63</a:t>
            </a:r>
            <a:endParaRPr b="1" sz="1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7"/>
          <p:cNvSpPr txBox="1"/>
          <p:nvPr>
            <p:ph type="title"/>
          </p:nvPr>
        </p:nvSpPr>
        <p:spPr>
          <a:xfrm>
            <a:off x="945000" y="2064600"/>
            <a:ext cx="7254000" cy="101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u="sng">
                <a:latin typeface="Calibri"/>
                <a:ea typeface="Calibri"/>
                <a:cs typeface="Calibri"/>
                <a:sym typeface="Calibri"/>
              </a:rPr>
              <a:t>HOW TO ANALYZE IMPACT</a:t>
            </a:r>
            <a:endParaRPr b="1" sz="5000" u="sng">
              <a:latin typeface="Calibri"/>
              <a:ea typeface="Calibri"/>
              <a:cs typeface="Calibri"/>
              <a:sym typeface="Calibri"/>
            </a:endParaRPr>
          </a:p>
        </p:txBody>
      </p:sp>
      <p:sp>
        <p:nvSpPr>
          <p:cNvPr id="529" name="Google Shape;529;p7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64</a:t>
            </a:r>
            <a:endParaRPr b="1" sz="12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8"/>
          <p:cNvSpPr txBox="1"/>
          <p:nvPr>
            <p:ph type="title"/>
          </p:nvPr>
        </p:nvSpPr>
        <p:spPr>
          <a:xfrm>
            <a:off x="3265800" y="221950"/>
            <a:ext cx="26124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#2</a:t>
            </a:r>
            <a:endParaRPr b="1" sz="4000">
              <a:latin typeface="Calibri"/>
              <a:ea typeface="Calibri"/>
              <a:cs typeface="Calibri"/>
              <a:sym typeface="Calibri"/>
            </a:endParaRPr>
          </a:p>
        </p:txBody>
      </p:sp>
      <p:sp>
        <p:nvSpPr>
          <p:cNvPr id="535" name="Google Shape;535;p78"/>
          <p:cNvSpPr txBox="1"/>
          <p:nvPr>
            <p:ph idx="1" type="body"/>
          </p:nvPr>
        </p:nvSpPr>
        <p:spPr>
          <a:xfrm>
            <a:off x="311700" y="998350"/>
            <a:ext cx="8520600" cy="3807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Break into the same groups as activity #1.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Those who had roles before will continue in them.</a:t>
            </a:r>
            <a:endParaRPr sz="2000">
              <a:solidFill>
                <a:srgbClr val="000000"/>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Community Services Librarian.</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Library Director.</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A Library Aide.</a:t>
            </a:r>
            <a:endParaRPr sz="2000">
              <a:solidFill>
                <a:schemeClr val="dk1"/>
              </a:solidFill>
              <a:latin typeface="Calibri"/>
              <a:ea typeface="Calibri"/>
              <a:cs typeface="Calibri"/>
              <a:sym typeface="Calibri"/>
            </a:endParaRPr>
          </a:p>
          <a:p>
            <a:pPr indent="-355600" lvl="1" marL="914400" rtl="0" algn="l">
              <a:lnSpc>
                <a:spcPct val="100000"/>
              </a:lnSpc>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1-2 representatives from relevant community disabilities organizations (e.g., group serving the blind, autism support group, wounded veterans group).</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 instructor will handout Activity Worksheet #2 which will explain more.</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Regroup after 20 minutes and have a presenter ready to discuss what happened in the role play.</a:t>
            </a:r>
            <a:endParaRPr sz="2000">
              <a:solidFill>
                <a:srgbClr val="000000"/>
              </a:solidFill>
              <a:latin typeface="Calibri"/>
              <a:ea typeface="Calibri"/>
              <a:cs typeface="Calibri"/>
              <a:sym typeface="Calibri"/>
            </a:endParaRPr>
          </a:p>
        </p:txBody>
      </p:sp>
      <p:sp>
        <p:nvSpPr>
          <p:cNvPr id="536" name="Google Shape;536;p7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65</a:t>
            </a:r>
            <a:endParaRPr b="1" sz="12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9"/>
          <p:cNvSpPr txBox="1"/>
          <p:nvPr>
            <p:ph type="title"/>
          </p:nvPr>
        </p:nvSpPr>
        <p:spPr>
          <a:xfrm>
            <a:off x="2214000" y="173700"/>
            <a:ext cx="4716000" cy="853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4000">
                <a:latin typeface="Calibri"/>
                <a:ea typeface="Calibri"/>
                <a:cs typeface="Calibri"/>
                <a:sym typeface="Calibri"/>
              </a:rPr>
              <a:t>Role Play Debriefing</a:t>
            </a:r>
            <a:endParaRPr b="1" sz="4000">
              <a:latin typeface="Calibri"/>
              <a:ea typeface="Calibri"/>
              <a:cs typeface="Calibri"/>
              <a:sym typeface="Calibri"/>
            </a:endParaRPr>
          </a:p>
        </p:txBody>
      </p:sp>
      <p:sp>
        <p:nvSpPr>
          <p:cNvPr id="542" name="Google Shape;542;p79"/>
          <p:cNvSpPr txBox="1"/>
          <p:nvPr>
            <p:ph idx="1" type="body"/>
          </p:nvPr>
        </p:nvSpPr>
        <p:spPr>
          <a:xfrm>
            <a:off x="311700" y="1546050"/>
            <a:ext cx="8520600" cy="20514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do you think was the most important outcome of this roleplay?</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are some things you observed about each of the players?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if anything, should have been asked or included that wasn’t?</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did you learn from this activity?</a:t>
            </a:r>
            <a:endParaRPr sz="2000">
              <a:solidFill>
                <a:srgbClr val="000000"/>
              </a:solidFill>
              <a:latin typeface="Calibri"/>
              <a:ea typeface="Calibri"/>
              <a:cs typeface="Calibri"/>
              <a:sym typeface="Calibri"/>
            </a:endParaRPr>
          </a:p>
        </p:txBody>
      </p:sp>
      <p:sp>
        <p:nvSpPr>
          <p:cNvPr id="543" name="Google Shape;543;p7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66</a:t>
            </a:r>
            <a:endParaRPr b="1" sz="1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0"/>
          <p:cNvSpPr txBox="1"/>
          <p:nvPr>
            <p:ph type="title"/>
          </p:nvPr>
        </p:nvSpPr>
        <p:spPr>
          <a:xfrm>
            <a:off x="1905150" y="1963200"/>
            <a:ext cx="5333700" cy="121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Collecting the Data</a:t>
            </a:r>
            <a:endParaRPr b="1" sz="5000">
              <a:latin typeface="Calibri"/>
              <a:ea typeface="Calibri"/>
              <a:cs typeface="Calibri"/>
              <a:sym typeface="Calibri"/>
            </a:endParaRPr>
          </a:p>
        </p:txBody>
      </p:sp>
      <p:sp>
        <p:nvSpPr>
          <p:cNvPr id="549" name="Google Shape;549;p8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67</a:t>
            </a:r>
            <a:endParaRPr b="1" sz="1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1"/>
          <p:cNvSpPr txBox="1"/>
          <p:nvPr>
            <p:ph type="title"/>
          </p:nvPr>
        </p:nvSpPr>
        <p:spPr>
          <a:xfrm>
            <a:off x="1440750" y="181425"/>
            <a:ext cx="6341100" cy="78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Survey Distribution Methods</a:t>
            </a:r>
            <a:endParaRPr b="1" sz="4000">
              <a:latin typeface="Calibri"/>
              <a:ea typeface="Calibri"/>
              <a:cs typeface="Calibri"/>
              <a:sym typeface="Calibri"/>
            </a:endParaRPr>
          </a:p>
        </p:txBody>
      </p:sp>
      <p:sp>
        <p:nvSpPr>
          <p:cNvPr id="555" name="Google Shape;555;p81"/>
          <p:cNvSpPr txBox="1"/>
          <p:nvPr>
            <p:ph idx="1" type="body"/>
          </p:nvPr>
        </p:nvSpPr>
        <p:spPr>
          <a:xfrm>
            <a:off x="311700" y="1113875"/>
            <a:ext cx="8520600" cy="3472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At the library</a:t>
            </a:r>
            <a:r>
              <a:rPr lang="en" sz="2000">
                <a:solidFill>
                  <a:schemeClr val="dk1"/>
                </a:solidFill>
                <a:latin typeface="Calibri"/>
                <a:ea typeface="Calibri"/>
                <a:cs typeface="Calibri"/>
                <a:sym typeface="Calibri"/>
              </a:rPr>
              <a:t> - Easy to collect and free.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Online</a:t>
            </a:r>
            <a:r>
              <a:rPr lang="en" sz="2000">
                <a:solidFill>
                  <a:schemeClr val="dk1"/>
                </a:solidFill>
                <a:latin typeface="Calibri"/>
                <a:ea typeface="Calibri"/>
                <a:cs typeface="Calibri"/>
                <a:sym typeface="Calibri"/>
              </a:rPr>
              <a:t> - Surveys can be distributed by email and take place on survey websites like SurveyMonkey.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Mailed</a:t>
            </a:r>
            <a:r>
              <a:rPr lang="en" sz="2000">
                <a:solidFill>
                  <a:schemeClr val="dk1"/>
                </a:solidFill>
                <a:latin typeface="Calibri"/>
                <a:ea typeface="Calibri"/>
                <a:cs typeface="Calibri"/>
                <a:sym typeface="Calibri"/>
              </a:rPr>
              <a:t> - Print out and sent to representatives of your stakeholder groups. More costly due to paper, envelopes, and stamps.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 </a:t>
            </a:r>
            <a:r>
              <a:rPr lang="en" sz="2000" u="sng">
                <a:solidFill>
                  <a:schemeClr val="dk1"/>
                </a:solidFill>
                <a:latin typeface="Calibri"/>
                <a:ea typeface="Calibri"/>
                <a:cs typeface="Calibri"/>
                <a:sym typeface="Calibri"/>
              </a:rPr>
              <a:t>Telephone</a:t>
            </a:r>
            <a:r>
              <a:rPr lang="en" sz="2000">
                <a:solidFill>
                  <a:schemeClr val="dk1"/>
                </a:solidFill>
                <a:latin typeface="Calibri"/>
                <a:ea typeface="Calibri"/>
                <a:cs typeface="Calibri"/>
                <a:sym typeface="Calibri"/>
              </a:rPr>
              <a:t> - Can reach more people but can be very time-consuming, and there is always a risk of the recipient not answering or is busy.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 </a:t>
            </a:r>
            <a:r>
              <a:rPr lang="en" sz="2000" u="sng">
                <a:solidFill>
                  <a:schemeClr val="dk1"/>
                </a:solidFill>
                <a:latin typeface="Calibri"/>
                <a:ea typeface="Calibri"/>
                <a:cs typeface="Calibri"/>
                <a:sym typeface="Calibri"/>
              </a:rPr>
              <a:t>In-person/face-to-face</a:t>
            </a:r>
            <a:r>
              <a:rPr lang="en" sz="2000">
                <a:solidFill>
                  <a:schemeClr val="dk1"/>
                </a:solidFill>
                <a:latin typeface="Calibri"/>
                <a:ea typeface="Calibri"/>
                <a:cs typeface="Calibri"/>
                <a:sym typeface="Calibri"/>
              </a:rPr>
              <a:t>. This is highly time-consuming, but it might be the most productive if your library is in a relatively small community.</a:t>
            </a:r>
            <a:endParaRPr sz="2000">
              <a:latin typeface="Calibri"/>
              <a:ea typeface="Calibri"/>
              <a:cs typeface="Calibri"/>
              <a:sym typeface="Calibri"/>
            </a:endParaRPr>
          </a:p>
        </p:txBody>
      </p:sp>
      <p:sp>
        <p:nvSpPr>
          <p:cNvPr id="556" name="Google Shape;556;p8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68</a:t>
            </a:r>
            <a:endParaRPr b="1"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2411850" y="2025900"/>
            <a:ext cx="4320300" cy="109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u="sng">
                <a:latin typeface="Calibri"/>
                <a:ea typeface="Calibri"/>
                <a:cs typeface="Calibri"/>
                <a:sym typeface="Calibri"/>
              </a:rPr>
              <a:t>FOUNDATIONS</a:t>
            </a:r>
            <a:endParaRPr b="1" sz="5000" u="sng">
              <a:latin typeface="Calibri"/>
              <a:ea typeface="Calibri"/>
              <a:cs typeface="Calibri"/>
              <a:sym typeface="Calibri"/>
            </a:endParaRPr>
          </a:p>
        </p:txBody>
      </p:sp>
      <p:sp>
        <p:nvSpPr>
          <p:cNvPr id="97" name="Google Shape;97;p19"/>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a:t>
            </a:r>
            <a:endParaRPr b="1" sz="1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2"/>
          <p:cNvSpPr txBox="1"/>
          <p:nvPr>
            <p:ph type="title"/>
          </p:nvPr>
        </p:nvSpPr>
        <p:spPr>
          <a:xfrm>
            <a:off x="2956663" y="203175"/>
            <a:ext cx="3356100" cy="7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#17</a:t>
            </a:r>
            <a:endParaRPr b="1" sz="4000">
              <a:latin typeface="Calibri"/>
              <a:ea typeface="Calibri"/>
              <a:cs typeface="Calibri"/>
              <a:sym typeface="Calibri"/>
            </a:endParaRPr>
          </a:p>
        </p:txBody>
      </p:sp>
      <p:sp>
        <p:nvSpPr>
          <p:cNvPr id="562" name="Google Shape;562;p82"/>
          <p:cNvSpPr txBox="1"/>
          <p:nvPr>
            <p:ph idx="1" type="body"/>
          </p:nvPr>
        </p:nvSpPr>
        <p:spPr>
          <a:xfrm>
            <a:off x="311700" y="3176025"/>
            <a:ext cx="8520600" cy="1625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Has your library ever distributed a community survey before? Please share with the group.</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Who was the target audience?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went as planned and what was challenging?</a:t>
            </a:r>
            <a:endParaRPr sz="2000">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563" name="Google Shape;563;p82" title="Question/Discussion (#17) Photo"/>
          <p:cNvPicPr preferRelativeResize="0"/>
          <p:nvPr/>
        </p:nvPicPr>
        <p:blipFill>
          <a:blip r:embed="rId3">
            <a:alphaModFix/>
          </a:blip>
          <a:stretch>
            <a:fillRect/>
          </a:stretch>
        </p:blipFill>
        <p:spPr>
          <a:xfrm>
            <a:off x="3560875" y="1028323"/>
            <a:ext cx="2147674" cy="2147702"/>
          </a:xfrm>
          <a:prstGeom prst="rect">
            <a:avLst/>
          </a:prstGeom>
          <a:noFill/>
          <a:ln>
            <a:noFill/>
          </a:ln>
        </p:spPr>
      </p:pic>
      <p:sp>
        <p:nvSpPr>
          <p:cNvPr id="564" name="Google Shape;564;p8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69</a:t>
            </a:r>
            <a:endParaRPr b="1" sz="12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3"/>
          <p:cNvSpPr txBox="1"/>
          <p:nvPr>
            <p:ph type="title"/>
          </p:nvPr>
        </p:nvSpPr>
        <p:spPr>
          <a:xfrm>
            <a:off x="1452900" y="278025"/>
            <a:ext cx="6238200" cy="8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Survey Creation Tips - Part 1</a:t>
            </a:r>
            <a:endParaRPr b="1" sz="4000">
              <a:latin typeface="Calibri"/>
              <a:ea typeface="Calibri"/>
              <a:cs typeface="Calibri"/>
              <a:sym typeface="Calibri"/>
            </a:endParaRPr>
          </a:p>
        </p:txBody>
      </p:sp>
      <p:sp>
        <p:nvSpPr>
          <p:cNvPr id="570" name="Google Shape;570;p83"/>
          <p:cNvSpPr txBox="1"/>
          <p:nvPr>
            <p:ph idx="1" type="body"/>
          </p:nvPr>
        </p:nvSpPr>
        <p:spPr>
          <a:xfrm>
            <a:off x="311700" y="1548125"/>
            <a:ext cx="8520600" cy="25581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Use short questions when possible.</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Avoid leading questions and ambiguous questions.</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Use clear instructions for the user.</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Use either Calibri or Arial for the font, size twelve.</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Use double space so that the survey is readable.</a:t>
            </a:r>
            <a:endParaRPr sz="2000">
              <a:latin typeface="Calibri"/>
              <a:ea typeface="Calibri"/>
              <a:cs typeface="Calibri"/>
              <a:sym typeface="Calibri"/>
            </a:endParaRPr>
          </a:p>
        </p:txBody>
      </p:sp>
      <p:sp>
        <p:nvSpPr>
          <p:cNvPr id="571" name="Google Shape;571;p8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70</a:t>
            </a:r>
            <a:endParaRPr b="1"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84"/>
          <p:cNvSpPr txBox="1"/>
          <p:nvPr>
            <p:ph type="title"/>
          </p:nvPr>
        </p:nvSpPr>
        <p:spPr>
          <a:xfrm>
            <a:off x="1755150" y="267325"/>
            <a:ext cx="5633700" cy="750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7500"/>
              <a:buFont typeface="Arial"/>
              <a:buNone/>
            </a:pPr>
            <a:r>
              <a:rPr b="1" lang="en" sz="4000">
                <a:latin typeface="Calibri"/>
                <a:ea typeface="Calibri"/>
                <a:cs typeface="Calibri"/>
                <a:sym typeface="Calibri"/>
              </a:rPr>
              <a:t>Survey Creation Tips - Part 2</a:t>
            </a:r>
            <a:endParaRPr/>
          </a:p>
        </p:txBody>
      </p:sp>
      <p:sp>
        <p:nvSpPr>
          <p:cNvPr id="577" name="Google Shape;577;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Use black and white, no color.</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 Don’t use “double-barreled” questions.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Avoid asking patrons to rank questions.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Include some open-ended questions.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Include page numbers.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Include a closing statement thanking the patron for their time.</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startAt="6"/>
            </a:pPr>
            <a:r>
              <a:rPr lang="en" sz="2000">
                <a:solidFill>
                  <a:srgbClr val="000000"/>
                </a:solidFill>
                <a:latin typeface="Calibri"/>
                <a:ea typeface="Calibri"/>
                <a:cs typeface="Calibri"/>
                <a:sym typeface="Calibri"/>
              </a:rPr>
              <a:t>Also include the library’s contact information.</a:t>
            </a:r>
            <a:endParaRPr sz="2000">
              <a:solidFill>
                <a:srgbClr val="000000"/>
              </a:solidFill>
              <a:latin typeface="Calibri"/>
              <a:ea typeface="Calibri"/>
              <a:cs typeface="Calibri"/>
              <a:sym typeface="Calibri"/>
            </a:endParaRPr>
          </a:p>
        </p:txBody>
      </p:sp>
      <p:sp>
        <p:nvSpPr>
          <p:cNvPr id="578" name="Google Shape;578;p8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71</a:t>
            </a:r>
            <a:endParaRPr b="1" sz="12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5"/>
          <p:cNvSpPr txBox="1"/>
          <p:nvPr>
            <p:ph type="title"/>
          </p:nvPr>
        </p:nvSpPr>
        <p:spPr>
          <a:xfrm>
            <a:off x="1167000" y="231175"/>
            <a:ext cx="6810000" cy="81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Other Data Collection Methods</a:t>
            </a:r>
            <a:endParaRPr b="1" sz="4000">
              <a:latin typeface="Calibri"/>
              <a:ea typeface="Calibri"/>
              <a:cs typeface="Calibri"/>
              <a:sym typeface="Calibri"/>
            </a:endParaRPr>
          </a:p>
        </p:txBody>
      </p:sp>
      <p:sp>
        <p:nvSpPr>
          <p:cNvPr id="584" name="Google Shape;584;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Interviews</a:t>
            </a:r>
            <a:r>
              <a:rPr lang="en" sz="2000">
                <a:solidFill>
                  <a:schemeClr val="dk1"/>
                </a:solidFill>
                <a:latin typeface="Calibri"/>
                <a:ea typeface="Calibri"/>
                <a:cs typeface="Calibri"/>
                <a:sym typeface="Calibri"/>
              </a:rPr>
              <a:t> - Usually one-on-one. A casual conversation between the librarian and patron with disabilities. You can have these in person or via a method like Zoom or Skype. Be sure to have your questions written down beforehand. </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Focus Groups</a:t>
            </a:r>
            <a:r>
              <a:rPr lang="en" sz="2000">
                <a:solidFill>
                  <a:schemeClr val="dk1"/>
                </a:solidFill>
                <a:latin typeface="Calibri"/>
                <a:ea typeface="Calibri"/>
                <a:cs typeface="Calibri"/>
                <a:sym typeface="Calibri"/>
              </a:rPr>
              <a:t> - A casual conversation between the librarian and 4-5 patrons with disabilities.</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Observations</a:t>
            </a:r>
            <a:r>
              <a:rPr lang="en" sz="2000">
                <a:solidFill>
                  <a:schemeClr val="dk1"/>
                </a:solidFill>
                <a:latin typeface="Calibri"/>
                <a:ea typeface="Calibri"/>
                <a:cs typeface="Calibri"/>
                <a:sym typeface="Calibri"/>
              </a:rPr>
              <a:t> - The librarian observes the patron with a disability in the library.</a:t>
            </a:r>
            <a:endParaRPr sz="2000">
              <a:latin typeface="Calibri"/>
              <a:ea typeface="Calibri"/>
              <a:cs typeface="Calibri"/>
              <a:sym typeface="Calibri"/>
            </a:endParaRPr>
          </a:p>
        </p:txBody>
      </p:sp>
      <p:sp>
        <p:nvSpPr>
          <p:cNvPr id="585" name="Google Shape;585;p8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72</a:t>
            </a:r>
            <a:endParaRPr b="1" sz="12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6"/>
          <p:cNvSpPr txBox="1"/>
          <p:nvPr>
            <p:ph type="title"/>
          </p:nvPr>
        </p:nvSpPr>
        <p:spPr>
          <a:xfrm>
            <a:off x="2765550" y="256650"/>
            <a:ext cx="3612900" cy="77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Survey Protocol</a:t>
            </a:r>
            <a:endParaRPr b="1" sz="4000">
              <a:latin typeface="Calibri"/>
              <a:ea typeface="Calibri"/>
              <a:cs typeface="Calibri"/>
              <a:sym typeface="Calibri"/>
            </a:endParaRPr>
          </a:p>
        </p:txBody>
      </p:sp>
      <p:sp>
        <p:nvSpPr>
          <p:cNvPr id="591" name="Google Shape;591;p86"/>
          <p:cNvSpPr txBox="1"/>
          <p:nvPr>
            <p:ph idx="1" type="body"/>
          </p:nvPr>
        </p:nvSpPr>
        <p:spPr>
          <a:xfrm>
            <a:off x="311700" y="1441200"/>
            <a:ext cx="8520600" cy="26436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Pilot testing.</a:t>
            </a:r>
            <a:endParaRPr sz="2000">
              <a:solidFill>
                <a:srgbClr val="000000"/>
              </a:solidFill>
              <a:latin typeface="Calibri"/>
              <a:ea typeface="Calibri"/>
              <a:cs typeface="Calibri"/>
              <a:sym typeface="Calibri"/>
            </a:endParaRPr>
          </a:p>
          <a:p>
            <a:pPr indent="-355600" lvl="0" marL="457200" rtl="0" algn="l">
              <a:spcBef>
                <a:spcPts val="12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Participants must volunteer for the survey.</a:t>
            </a:r>
            <a:endParaRPr sz="2000">
              <a:solidFill>
                <a:srgbClr val="000000"/>
              </a:solidFill>
              <a:latin typeface="Calibri"/>
              <a:ea typeface="Calibri"/>
              <a:cs typeface="Calibri"/>
              <a:sym typeface="Calibri"/>
            </a:endParaRPr>
          </a:p>
          <a:p>
            <a:pPr indent="-355600" lvl="1" marL="9144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Get verbal and </a:t>
            </a:r>
            <a:r>
              <a:rPr lang="en" sz="2000">
                <a:solidFill>
                  <a:srgbClr val="000000"/>
                </a:solidFill>
                <a:latin typeface="Calibri"/>
                <a:ea typeface="Calibri"/>
                <a:cs typeface="Calibri"/>
                <a:sym typeface="Calibri"/>
              </a:rPr>
              <a:t>written</a:t>
            </a:r>
            <a:r>
              <a:rPr lang="en" sz="2000">
                <a:solidFill>
                  <a:srgbClr val="000000"/>
                </a:solidFill>
                <a:latin typeface="Calibri"/>
                <a:ea typeface="Calibri"/>
                <a:cs typeface="Calibri"/>
                <a:sym typeface="Calibri"/>
              </a:rPr>
              <a:t> confirmation of </a:t>
            </a:r>
            <a:r>
              <a:rPr lang="en" sz="2000">
                <a:solidFill>
                  <a:srgbClr val="000000"/>
                </a:solidFill>
                <a:latin typeface="Calibri"/>
                <a:ea typeface="Calibri"/>
                <a:cs typeface="Calibri"/>
                <a:sym typeface="Calibri"/>
              </a:rPr>
              <a:t>participation.</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Use coding or pseudonyms for participant’s annonominity.</a:t>
            </a:r>
            <a:endParaRPr sz="2000">
              <a:solidFill>
                <a:srgbClr val="000000"/>
              </a:solidFill>
              <a:latin typeface="Calibri"/>
              <a:ea typeface="Calibri"/>
              <a:cs typeface="Calibri"/>
              <a:sym typeface="Calibri"/>
            </a:endParaRPr>
          </a:p>
          <a:p>
            <a:pPr indent="-355600" lvl="0" marL="457200" rtl="0" algn="l">
              <a:spcBef>
                <a:spcPts val="1200"/>
              </a:spcBef>
              <a:spcAft>
                <a:spcPts val="1200"/>
              </a:spcAft>
              <a:buClr>
                <a:srgbClr val="000000"/>
              </a:buClr>
              <a:buSzPts val="2000"/>
              <a:buFont typeface="Calibri"/>
              <a:buChar char="●"/>
            </a:pPr>
            <a:r>
              <a:rPr lang="en" sz="2000">
                <a:solidFill>
                  <a:srgbClr val="000000"/>
                </a:solidFill>
                <a:latin typeface="Calibri"/>
                <a:ea typeface="Calibri"/>
                <a:cs typeface="Calibri"/>
                <a:sym typeface="Calibri"/>
              </a:rPr>
              <a:t>If a person doesn't want to participate, that’s okay. Don’t force it.</a:t>
            </a:r>
            <a:endParaRPr sz="2000">
              <a:solidFill>
                <a:srgbClr val="000000"/>
              </a:solidFill>
              <a:latin typeface="Calibri"/>
              <a:ea typeface="Calibri"/>
              <a:cs typeface="Calibri"/>
              <a:sym typeface="Calibri"/>
            </a:endParaRPr>
          </a:p>
        </p:txBody>
      </p:sp>
      <p:sp>
        <p:nvSpPr>
          <p:cNvPr id="592" name="Google Shape;592;p8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73</a:t>
            </a:r>
            <a:endParaRPr b="1" sz="12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7"/>
          <p:cNvSpPr txBox="1"/>
          <p:nvPr>
            <p:ph type="title"/>
          </p:nvPr>
        </p:nvSpPr>
        <p:spPr>
          <a:xfrm>
            <a:off x="2974150" y="85550"/>
            <a:ext cx="3388200" cy="7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#18</a:t>
            </a:r>
            <a:endParaRPr b="1" sz="4000">
              <a:latin typeface="Calibri"/>
              <a:ea typeface="Calibri"/>
              <a:cs typeface="Calibri"/>
              <a:sym typeface="Calibri"/>
            </a:endParaRPr>
          </a:p>
        </p:txBody>
      </p:sp>
      <p:sp>
        <p:nvSpPr>
          <p:cNvPr id="598" name="Google Shape;598;p87"/>
          <p:cNvSpPr txBox="1"/>
          <p:nvPr>
            <p:ph idx="1" type="body"/>
          </p:nvPr>
        </p:nvSpPr>
        <p:spPr>
          <a:xfrm>
            <a:off x="407950" y="2919400"/>
            <a:ext cx="8520600" cy="20448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Have you ever participated in one of the listed methods (Survey, Interview, focus groups, or observation) of data collection?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How was your experience? </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changes would you make to the process?</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599" name="Google Shape;599;p87" title="Question/Discussion (#18) Photo"/>
          <p:cNvPicPr preferRelativeResize="0"/>
          <p:nvPr/>
        </p:nvPicPr>
        <p:blipFill>
          <a:blip r:embed="rId3">
            <a:alphaModFix/>
          </a:blip>
          <a:stretch>
            <a:fillRect/>
          </a:stretch>
        </p:blipFill>
        <p:spPr>
          <a:xfrm>
            <a:off x="3551638" y="771698"/>
            <a:ext cx="2147674" cy="2147702"/>
          </a:xfrm>
          <a:prstGeom prst="rect">
            <a:avLst/>
          </a:prstGeom>
          <a:noFill/>
          <a:ln>
            <a:noFill/>
          </a:ln>
        </p:spPr>
      </p:pic>
      <p:sp>
        <p:nvSpPr>
          <p:cNvPr id="600" name="Google Shape;600;p8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74</a:t>
            </a:r>
            <a:endParaRPr b="1" sz="1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8"/>
          <p:cNvSpPr txBox="1"/>
          <p:nvPr>
            <p:ph type="title"/>
          </p:nvPr>
        </p:nvSpPr>
        <p:spPr>
          <a:xfrm>
            <a:off x="1947600" y="2032500"/>
            <a:ext cx="5248800" cy="107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Analyzing the Data</a:t>
            </a:r>
            <a:endParaRPr b="1" sz="5000">
              <a:latin typeface="Calibri"/>
              <a:ea typeface="Calibri"/>
              <a:cs typeface="Calibri"/>
              <a:sym typeface="Calibri"/>
            </a:endParaRPr>
          </a:p>
        </p:txBody>
      </p:sp>
      <p:sp>
        <p:nvSpPr>
          <p:cNvPr id="606" name="Google Shape;606;p8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75</a:t>
            </a:r>
            <a:endParaRPr b="1" sz="12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9"/>
          <p:cNvSpPr txBox="1"/>
          <p:nvPr>
            <p:ph type="title"/>
          </p:nvPr>
        </p:nvSpPr>
        <p:spPr>
          <a:xfrm>
            <a:off x="1338050" y="427725"/>
            <a:ext cx="6329100" cy="8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Questions for Analyzing Data</a:t>
            </a:r>
            <a:endParaRPr b="1" sz="4000">
              <a:latin typeface="Calibri"/>
              <a:ea typeface="Calibri"/>
              <a:cs typeface="Calibri"/>
              <a:sym typeface="Calibri"/>
            </a:endParaRPr>
          </a:p>
        </p:txBody>
      </p:sp>
      <p:sp>
        <p:nvSpPr>
          <p:cNvPr id="612" name="Google Shape;612;p89"/>
          <p:cNvSpPr txBox="1"/>
          <p:nvPr>
            <p:ph idx="1" type="body"/>
          </p:nvPr>
        </p:nvSpPr>
        <p:spPr>
          <a:xfrm>
            <a:off x="354475" y="1773850"/>
            <a:ext cx="8520600" cy="20877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do we want to do with the information collected?</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For whom is this information intended?</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Do any common trends appear?</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What is working (and what isn’t)?</a:t>
            </a:r>
            <a:endParaRPr sz="2000">
              <a:solidFill>
                <a:schemeClr val="dk1"/>
              </a:solidFill>
              <a:latin typeface="Calibri"/>
              <a:ea typeface="Calibri"/>
              <a:cs typeface="Calibri"/>
              <a:sym typeface="Calibri"/>
            </a:endParaRPr>
          </a:p>
        </p:txBody>
      </p:sp>
      <p:sp>
        <p:nvSpPr>
          <p:cNvPr id="613" name="Google Shape;613;p8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76</a:t>
            </a:r>
            <a:endParaRPr b="1" sz="12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90"/>
          <p:cNvSpPr txBox="1"/>
          <p:nvPr>
            <p:ph type="title"/>
          </p:nvPr>
        </p:nvSpPr>
        <p:spPr>
          <a:xfrm>
            <a:off x="2188200" y="171075"/>
            <a:ext cx="4767600" cy="7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Visualizing your Data</a:t>
            </a:r>
            <a:endParaRPr b="1" sz="4000">
              <a:latin typeface="Calibri"/>
              <a:ea typeface="Calibri"/>
              <a:cs typeface="Calibri"/>
              <a:sym typeface="Calibri"/>
            </a:endParaRPr>
          </a:p>
        </p:txBody>
      </p:sp>
      <p:sp>
        <p:nvSpPr>
          <p:cNvPr id="619" name="Google Shape;619;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Bar Charts</a:t>
            </a:r>
            <a:r>
              <a:rPr lang="en" sz="2000">
                <a:solidFill>
                  <a:schemeClr val="dk1"/>
                </a:solidFill>
                <a:latin typeface="Calibri"/>
                <a:ea typeface="Calibri"/>
                <a:cs typeface="Calibri"/>
                <a:sym typeface="Calibri"/>
              </a:rPr>
              <a:t> - Number values are represented by either height or length in a graph.</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Data Points</a:t>
            </a:r>
            <a:r>
              <a:rPr lang="en" sz="2000">
                <a:solidFill>
                  <a:schemeClr val="dk1"/>
                </a:solidFill>
                <a:latin typeface="Calibri"/>
                <a:ea typeface="Calibri"/>
                <a:cs typeface="Calibri"/>
                <a:sym typeface="Calibri"/>
              </a:rPr>
              <a:t> - Single measurement in a set of numbers.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Pareto Chart</a:t>
            </a:r>
            <a:r>
              <a:rPr lang="en" sz="2000">
                <a:solidFill>
                  <a:schemeClr val="dk1"/>
                </a:solidFill>
                <a:latin typeface="Calibri"/>
                <a:ea typeface="Calibri"/>
                <a:cs typeface="Calibri"/>
                <a:sym typeface="Calibri"/>
              </a:rPr>
              <a:t> - Bar chart where the bars are sorted by size order with the highest bar on the left of the graph.</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Pie Chart</a:t>
            </a:r>
            <a:r>
              <a:rPr lang="en" sz="2000">
                <a:solidFill>
                  <a:schemeClr val="dk1"/>
                </a:solidFill>
                <a:latin typeface="Calibri"/>
                <a:ea typeface="Calibri"/>
                <a:cs typeface="Calibri"/>
                <a:sym typeface="Calibri"/>
              </a:rPr>
              <a:t> - Way of showing shares.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Radar Chart</a:t>
            </a:r>
            <a:r>
              <a:rPr lang="en" sz="2000">
                <a:solidFill>
                  <a:schemeClr val="dk1"/>
                </a:solidFill>
                <a:latin typeface="Calibri"/>
                <a:ea typeface="Calibri"/>
                <a:cs typeface="Calibri"/>
                <a:sym typeface="Calibri"/>
              </a:rPr>
              <a:t> - Demonstrates the size among gaps.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Run Chart</a:t>
            </a:r>
            <a:r>
              <a:rPr lang="en" sz="2000">
                <a:solidFill>
                  <a:schemeClr val="dk1"/>
                </a:solidFill>
                <a:latin typeface="Calibri"/>
                <a:ea typeface="Calibri"/>
                <a:cs typeface="Calibri"/>
                <a:sym typeface="Calibri"/>
              </a:rPr>
              <a:t> - Displays variation of data over time.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u="sng">
                <a:solidFill>
                  <a:schemeClr val="dk1"/>
                </a:solidFill>
                <a:latin typeface="Calibri"/>
                <a:ea typeface="Calibri"/>
                <a:cs typeface="Calibri"/>
                <a:sym typeface="Calibri"/>
              </a:rPr>
              <a:t>Scatter Chart</a:t>
            </a:r>
            <a:r>
              <a:rPr lang="en" sz="2000">
                <a:solidFill>
                  <a:schemeClr val="dk1"/>
                </a:solidFill>
                <a:latin typeface="Calibri"/>
                <a:ea typeface="Calibri"/>
                <a:cs typeface="Calibri"/>
                <a:sym typeface="Calibri"/>
              </a:rPr>
              <a:t> - Show the influence one variable has on the data set as a whole.</a:t>
            </a:r>
            <a:endParaRPr sz="2000">
              <a:latin typeface="Calibri"/>
              <a:ea typeface="Calibri"/>
              <a:cs typeface="Calibri"/>
              <a:sym typeface="Calibri"/>
            </a:endParaRPr>
          </a:p>
        </p:txBody>
      </p:sp>
      <p:sp>
        <p:nvSpPr>
          <p:cNvPr id="620" name="Google Shape;620;p9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77</a:t>
            </a:r>
            <a:endParaRPr b="1" sz="12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1"/>
          <p:cNvSpPr txBox="1"/>
          <p:nvPr>
            <p:ph type="title"/>
          </p:nvPr>
        </p:nvSpPr>
        <p:spPr>
          <a:xfrm>
            <a:off x="2883300" y="278050"/>
            <a:ext cx="3377400" cy="7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#19</a:t>
            </a:r>
            <a:endParaRPr b="1" sz="4000">
              <a:latin typeface="Calibri"/>
              <a:ea typeface="Calibri"/>
              <a:cs typeface="Calibri"/>
              <a:sym typeface="Calibri"/>
            </a:endParaRPr>
          </a:p>
        </p:txBody>
      </p:sp>
      <p:sp>
        <p:nvSpPr>
          <p:cNvPr id="626" name="Google Shape;626;p91"/>
          <p:cNvSpPr txBox="1"/>
          <p:nvPr>
            <p:ph idx="1" type="body"/>
          </p:nvPr>
        </p:nvSpPr>
        <p:spPr>
          <a:xfrm>
            <a:off x="311700" y="3633325"/>
            <a:ext cx="8520600" cy="1317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Which tools have you used before? </a:t>
            </a:r>
            <a:endParaRPr sz="2000">
              <a:solidFill>
                <a:srgbClr val="000000"/>
              </a:solidFill>
              <a:latin typeface="Calibri"/>
              <a:ea typeface="Calibri"/>
              <a:cs typeface="Calibri"/>
              <a:sym typeface="Calibri"/>
            </a:endParaRPr>
          </a:p>
          <a:p>
            <a:pPr indent="-355600" lvl="0" marL="457200" rtl="0" algn="l">
              <a:spcBef>
                <a:spcPts val="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What ones do you think would be best for your library’s community needs assessment?</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627" name="Google Shape;627;p91" title="Question/Discussion (#19) Photo"/>
          <p:cNvPicPr preferRelativeResize="0"/>
          <p:nvPr/>
        </p:nvPicPr>
        <p:blipFill>
          <a:blip r:embed="rId3">
            <a:alphaModFix/>
          </a:blip>
          <a:stretch>
            <a:fillRect/>
          </a:stretch>
        </p:blipFill>
        <p:spPr>
          <a:xfrm>
            <a:off x="3498163" y="1338448"/>
            <a:ext cx="2147674" cy="2147702"/>
          </a:xfrm>
          <a:prstGeom prst="rect">
            <a:avLst/>
          </a:prstGeom>
          <a:noFill/>
          <a:ln>
            <a:noFill/>
          </a:ln>
        </p:spPr>
      </p:pic>
      <p:sp>
        <p:nvSpPr>
          <p:cNvPr id="628" name="Google Shape;628;p91"/>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78</a:t>
            </a:r>
            <a:endParaRPr b="1"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1006350" y="2066400"/>
            <a:ext cx="7131300" cy="101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What is Library Outreach?</a:t>
            </a:r>
            <a:endParaRPr b="1" sz="5000">
              <a:latin typeface="Calibri"/>
              <a:ea typeface="Calibri"/>
              <a:cs typeface="Calibri"/>
              <a:sym typeface="Calibri"/>
            </a:endParaRPr>
          </a:p>
        </p:txBody>
      </p:sp>
      <p:sp>
        <p:nvSpPr>
          <p:cNvPr id="103" name="Google Shape;103;p20"/>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a:t>
            </a:r>
            <a:endParaRPr b="1" sz="12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2"/>
          <p:cNvSpPr txBox="1"/>
          <p:nvPr>
            <p:ph type="title"/>
          </p:nvPr>
        </p:nvSpPr>
        <p:spPr>
          <a:xfrm>
            <a:off x="3332400" y="278025"/>
            <a:ext cx="2479200" cy="75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#3</a:t>
            </a:r>
            <a:endParaRPr b="1" sz="4000">
              <a:latin typeface="Calibri"/>
              <a:ea typeface="Calibri"/>
              <a:cs typeface="Calibri"/>
              <a:sym typeface="Calibri"/>
            </a:endParaRPr>
          </a:p>
        </p:txBody>
      </p:sp>
      <p:sp>
        <p:nvSpPr>
          <p:cNvPr id="634" name="Google Shape;634;p92"/>
          <p:cNvSpPr txBox="1"/>
          <p:nvPr>
            <p:ph idx="1" type="body"/>
          </p:nvPr>
        </p:nvSpPr>
        <p:spPr>
          <a:xfrm>
            <a:off x="311700" y="1356900"/>
            <a:ext cx="8520600" cy="24297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Break into small (3-5 people) discussion groups.</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Complete activity worksheet #3. It contains a description of the situation and the information needed by the librarian (who is leading the meeting).</a:t>
            </a:r>
            <a:endParaRPr sz="2000">
              <a:solidFill>
                <a:srgbClr val="000000"/>
              </a:solidFill>
              <a:latin typeface="Calibri"/>
              <a:ea typeface="Calibri"/>
              <a:cs typeface="Calibri"/>
              <a:sym typeface="Calibri"/>
            </a:endParaRPr>
          </a:p>
          <a:p>
            <a:pPr indent="-355600" lvl="0" marL="457200" rtl="0" algn="l">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 Regroup after 20 minutes and have a presenter ready to share your work with the group.</a:t>
            </a:r>
            <a:endParaRPr sz="2000">
              <a:solidFill>
                <a:srgbClr val="000000"/>
              </a:solidFill>
              <a:latin typeface="Calibri"/>
              <a:ea typeface="Calibri"/>
              <a:cs typeface="Calibri"/>
              <a:sym typeface="Calibri"/>
            </a:endParaRPr>
          </a:p>
        </p:txBody>
      </p:sp>
      <p:sp>
        <p:nvSpPr>
          <p:cNvPr id="635" name="Google Shape;635;p92"/>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79</a:t>
            </a:r>
            <a:endParaRPr b="1" sz="12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3"/>
          <p:cNvSpPr txBox="1"/>
          <p:nvPr>
            <p:ph type="title"/>
          </p:nvPr>
        </p:nvSpPr>
        <p:spPr>
          <a:xfrm>
            <a:off x="536275" y="2075250"/>
            <a:ext cx="8296500" cy="99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Evaluating you Outreach Effort</a:t>
            </a:r>
            <a:endParaRPr b="1" sz="5000">
              <a:latin typeface="Calibri"/>
              <a:ea typeface="Calibri"/>
              <a:cs typeface="Calibri"/>
              <a:sym typeface="Calibri"/>
            </a:endParaRPr>
          </a:p>
        </p:txBody>
      </p:sp>
      <p:sp>
        <p:nvSpPr>
          <p:cNvPr id="641" name="Google Shape;641;p93"/>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80</a:t>
            </a:r>
            <a:endParaRPr b="1" sz="12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4"/>
          <p:cNvSpPr txBox="1"/>
          <p:nvPr>
            <p:ph type="title"/>
          </p:nvPr>
        </p:nvSpPr>
        <p:spPr>
          <a:xfrm>
            <a:off x="1487975" y="220500"/>
            <a:ext cx="6393000" cy="83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Qualitative</a:t>
            </a:r>
            <a:r>
              <a:rPr b="1" lang="en" sz="4000">
                <a:latin typeface="Calibri"/>
                <a:ea typeface="Calibri"/>
                <a:cs typeface="Calibri"/>
                <a:sym typeface="Calibri"/>
              </a:rPr>
              <a:t> and Quantitative</a:t>
            </a:r>
            <a:endParaRPr b="1" sz="4000">
              <a:latin typeface="Calibri"/>
              <a:ea typeface="Calibri"/>
              <a:cs typeface="Calibri"/>
              <a:sym typeface="Calibri"/>
            </a:endParaRPr>
          </a:p>
        </p:txBody>
      </p:sp>
      <p:sp>
        <p:nvSpPr>
          <p:cNvPr id="647" name="Google Shape;647;p94"/>
          <p:cNvSpPr txBox="1"/>
          <p:nvPr>
            <p:ph idx="1" type="body"/>
          </p:nvPr>
        </p:nvSpPr>
        <p:spPr>
          <a:xfrm>
            <a:off x="375875" y="1580225"/>
            <a:ext cx="8520600" cy="2429700"/>
          </a:xfrm>
          <a:prstGeom prst="rect">
            <a:avLst/>
          </a:prstGeom>
        </p:spPr>
        <p:txBody>
          <a:bodyPr anchorCtr="0" anchor="t" bIns="91425" lIns="91425" spcFirstLastPara="1" rIns="91425" wrap="square" tIns="91425">
            <a:normAutofit/>
          </a:bodyPr>
          <a:lstStyle/>
          <a:p>
            <a:pPr indent="0" lvl="0" marL="0" rtl="0" algn="l">
              <a:spcBef>
                <a:spcPts val="1000"/>
              </a:spcBef>
              <a:spcAft>
                <a:spcPts val="0"/>
              </a:spcAft>
              <a:buNone/>
            </a:pPr>
            <a:r>
              <a:rPr lang="en" sz="2000" u="sng">
                <a:solidFill>
                  <a:schemeClr val="dk1"/>
                </a:solidFill>
                <a:latin typeface="Calibri"/>
                <a:ea typeface="Calibri"/>
                <a:cs typeface="Calibri"/>
                <a:sym typeface="Calibri"/>
              </a:rPr>
              <a:t>Quantitative Measurements</a:t>
            </a:r>
            <a:r>
              <a:rPr lang="en" sz="2000">
                <a:solidFill>
                  <a:schemeClr val="dk1"/>
                </a:solidFill>
                <a:latin typeface="Calibri"/>
                <a:ea typeface="Calibri"/>
                <a:cs typeface="Calibri"/>
                <a:sym typeface="Calibri"/>
              </a:rPr>
              <a:t>: (typically numerical) collect data that can be measured. </a:t>
            </a:r>
            <a:endParaRPr sz="2000">
              <a:solidFill>
                <a:schemeClr val="dk1"/>
              </a:solidFill>
              <a:latin typeface="Calibri"/>
              <a:ea typeface="Calibri"/>
              <a:cs typeface="Calibri"/>
              <a:sym typeface="Calibri"/>
            </a:endParaRPr>
          </a:p>
          <a:p>
            <a:pPr indent="0" lvl="0" marL="0" rtl="0" algn="l">
              <a:spcBef>
                <a:spcPts val="1200"/>
              </a:spcBef>
              <a:spcAft>
                <a:spcPts val="0"/>
              </a:spcAft>
              <a:buNone/>
            </a:pPr>
            <a:r>
              <a:t/>
            </a:r>
            <a:endParaRPr sz="20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 sz="2000" u="sng">
                <a:solidFill>
                  <a:schemeClr val="dk1"/>
                </a:solidFill>
                <a:latin typeface="Calibri"/>
                <a:ea typeface="Calibri"/>
                <a:cs typeface="Calibri"/>
                <a:sym typeface="Calibri"/>
              </a:rPr>
              <a:t>Qualitative Measurements</a:t>
            </a:r>
            <a:r>
              <a:rPr lang="en" sz="2000">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(typically stated verbally) </a:t>
            </a:r>
            <a:r>
              <a:rPr lang="en" sz="2000">
                <a:solidFill>
                  <a:schemeClr val="dk1"/>
                </a:solidFill>
                <a:latin typeface="Calibri"/>
                <a:ea typeface="Calibri"/>
                <a:cs typeface="Calibri"/>
                <a:sym typeface="Calibri"/>
              </a:rPr>
              <a:t>collect the experience of a person .</a:t>
            </a:r>
            <a:endParaRPr sz="2000">
              <a:solidFill>
                <a:schemeClr val="dk1"/>
              </a:solidFill>
              <a:latin typeface="Calibri"/>
              <a:ea typeface="Calibri"/>
              <a:cs typeface="Calibri"/>
              <a:sym typeface="Calibri"/>
            </a:endParaRPr>
          </a:p>
        </p:txBody>
      </p:sp>
      <p:sp>
        <p:nvSpPr>
          <p:cNvPr id="648" name="Google Shape;648;p94"/>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81</a:t>
            </a:r>
            <a:endParaRPr b="1" sz="1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5"/>
          <p:cNvSpPr txBox="1"/>
          <p:nvPr>
            <p:ph type="title"/>
          </p:nvPr>
        </p:nvSpPr>
        <p:spPr>
          <a:xfrm>
            <a:off x="2877900" y="256625"/>
            <a:ext cx="3388200" cy="7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#20</a:t>
            </a:r>
            <a:endParaRPr b="1" sz="4000">
              <a:latin typeface="Calibri"/>
              <a:ea typeface="Calibri"/>
              <a:cs typeface="Calibri"/>
              <a:sym typeface="Calibri"/>
            </a:endParaRPr>
          </a:p>
        </p:txBody>
      </p:sp>
      <p:sp>
        <p:nvSpPr>
          <p:cNvPr id="654" name="Google Shape;654;p95"/>
          <p:cNvSpPr txBox="1"/>
          <p:nvPr>
            <p:ph idx="1" type="body"/>
          </p:nvPr>
        </p:nvSpPr>
        <p:spPr>
          <a:xfrm>
            <a:off x="311700" y="3467100"/>
            <a:ext cx="8520600" cy="1307100"/>
          </a:xfrm>
          <a:prstGeom prst="rect">
            <a:avLst/>
          </a:prstGeom>
        </p:spPr>
        <p:txBody>
          <a:bodyPr anchorCtr="0" anchor="t" bIns="91425" lIns="91425" spcFirstLastPara="1" rIns="91425" wrap="square" tIns="91425">
            <a:normAutofit/>
          </a:bodyPr>
          <a:lstStyle/>
          <a:p>
            <a:pPr indent="0" lvl="0" marL="0" rtl="0" algn="l">
              <a:spcBef>
                <a:spcPts val="1000"/>
              </a:spcBef>
              <a:spcAft>
                <a:spcPts val="0"/>
              </a:spcAft>
              <a:buClr>
                <a:schemeClr val="dk1"/>
              </a:buClr>
              <a:buSzPts val="1100"/>
              <a:buFont typeface="Arial"/>
              <a:buNone/>
            </a:pPr>
            <a:r>
              <a:rPr lang="en" sz="2000">
                <a:solidFill>
                  <a:schemeClr val="dk1"/>
                </a:solidFill>
                <a:latin typeface="Calibri"/>
                <a:ea typeface="Calibri"/>
                <a:cs typeface="Calibri"/>
                <a:sym typeface="Calibri"/>
              </a:rPr>
              <a:t>Qualitative measurements are also known as anecdotal evidence. Tell us of an experience you had where a patron gave you their experience of an event at the library. It can be a positive or negative experience.</a:t>
            </a:r>
            <a:endParaRPr sz="2000"/>
          </a:p>
        </p:txBody>
      </p:sp>
      <p:sp>
        <p:nvSpPr>
          <p:cNvPr id="655" name="Google Shape;655;p95"/>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82</a:t>
            </a:r>
            <a:endParaRPr b="1" sz="1200"/>
          </a:p>
        </p:txBody>
      </p:sp>
      <p:pic>
        <p:nvPicPr>
          <p:cNvPr descr="A stock photo image of a text blurb with three dots. The dots are in light blue and the text blurb is in white with the background in the same light blue as the dots." id="656" name="Google Shape;656;p95" title="Question/Discussion (#19) Photo"/>
          <p:cNvPicPr preferRelativeResize="0"/>
          <p:nvPr/>
        </p:nvPicPr>
        <p:blipFill>
          <a:blip r:embed="rId3">
            <a:alphaModFix/>
          </a:blip>
          <a:stretch>
            <a:fillRect/>
          </a:stretch>
        </p:blipFill>
        <p:spPr>
          <a:xfrm>
            <a:off x="3498163" y="1080585"/>
            <a:ext cx="2147674" cy="214770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6"/>
          <p:cNvSpPr txBox="1"/>
          <p:nvPr>
            <p:ph type="title"/>
          </p:nvPr>
        </p:nvSpPr>
        <p:spPr>
          <a:xfrm>
            <a:off x="675450" y="212300"/>
            <a:ext cx="7793100" cy="8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620"/>
              <a:t>Methods of Collecting Impact Data</a:t>
            </a:r>
            <a:endParaRPr b="1" sz="3620"/>
          </a:p>
        </p:txBody>
      </p:sp>
      <p:sp>
        <p:nvSpPr>
          <p:cNvPr id="662" name="Google Shape;662;p96"/>
          <p:cNvSpPr txBox="1"/>
          <p:nvPr>
            <p:ph idx="1" type="body"/>
          </p:nvPr>
        </p:nvSpPr>
        <p:spPr>
          <a:xfrm>
            <a:off x="375850" y="1922400"/>
            <a:ext cx="2747400" cy="20448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000000"/>
              </a:buClr>
              <a:buSzPts val="2000"/>
              <a:buAutoNum type="arabicPeriod"/>
            </a:pPr>
            <a:r>
              <a:rPr lang="en" sz="2000">
                <a:solidFill>
                  <a:srgbClr val="000000"/>
                </a:solidFill>
              </a:rPr>
              <a:t>Observation</a:t>
            </a:r>
            <a:endParaRPr sz="2000">
              <a:solidFill>
                <a:srgbClr val="000000"/>
              </a:solidFill>
            </a:endParaRPr>
          </a:p>
          <a:p>
            <a:pPr indent="-355600" lvl="0" marL="457200" rtl="0" algn="l">
              <a:spcBef>
                <a:spcPts val="1200"/>
              </a:spcBef>
              <a:spcAft>
                <a:spcPts val="0"/>
              </a:spcAft>
              <a:buClr>
                <a:srgbClr val="000000"/>
              </a:buClr>
              <a:buSzPts val="2000"/>
              <a:buAutoNum type="arabicPeriod"/>
            </a:pPr>
            <a:r>
              <a:rPr lang="en" sz="2000">
                <a:solidFill>
                  <a:srgbClr val="000000"/>
                </a:solidFill>
              </a:rPr>
              <a:t>Focus Groups</a:t>
            </a:r>
            <a:endParaRPr sz="2000">
              <a:solidFill>
                <a:srgbClr val="000000"/>
              </a:solidFill>
            </a:endParaRPr>
          </a:p>
          <a:p>
            <a:pPr indent="-355600" lvl="0" marL="457200" rtl="0" algn="l">
              <a:spcBef>
                <a:spcPts val="1000"/>
              </a:spcBef>
              <a:spcAft>
                <a:spcPts val="0"/>
              </a:spcAft>
              <a:buClr>
                <a:srgbClr val="000000"/>
              </a:buClr>
              <a:buSzPts val="2000"/>
              <a:buAutoNum type="arabicPeriod"/>
            </a:pPr>
            <a:r>
              <a:rPr lang="en" sz="2000">
                <a:solidFill>
                  <a:srgbClr val="000000"/>
                </a:solidFill>
              </a:rPr>
              <a:t>Interviews</a:t>
            </a:r>
            <a:endParaRPr sz="2000">
              <a:solidFill>
                <a:srgbClr val="000000"/>
              </a:solidFill>
            </a:endParaRPr>
          </a:p>
          <a:p>
            <a:pPr indent="-355600" lvl="0" marL="457200" rtl="0" algn="l">
              <a:spcBef>
                <a:spcPts val="1000"/>
              </a:spcBef>
              <a:spcAft>
                <a:spcPts val="1200"/>
              </a:spcAft>
              <a:buClr>
                <a:srgbClr val="000000"/>
              </a:buClr>
              <a:buSzPts val="2000"/>
              <a:buAutoNum type="arabicPeriod"/>
            </a:pPr>
            <a:r>
              <a:rPr lang="en" sz="2000">
                <a:solidFill>
                  <a:srgbClr val="000000"/>
                </a:solidFill>
              </a:rPr>
              <a:t>Questionnaire</a:t>
            </a:r>
            <a:endParaRPr sz="2000">
              <a:solidFill>
                <a:srgbClr val="000000"/>
              </a:solidFill>
            </a:endParaRPr>
          </a:p>
        </p:txBody>
      </p:sp>
      <p:sp>
        <p:nvSpPr>
          <p:cNvPr id="663" name="Google Shape;663;p96"/>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83</a:t>
            </a:r>
            <a:endParaRPr b="1" sz="1200"/>
          </a:p>
        </p:txBody>
      </p:sp>
      <p:pic>
        <p:nvPicPr>
          <p:cNvPr descr="Stock photo of a focus group. There are seven people. One person is in a wheelchair." id="664" name="Google Shape;664;p96" title="Office Meeting"/>
          <p:cNvPicPr preferRelativeResize="0"/>
          <p:nvPr/>
        </p:nvPicPr>
        <p:blipFill>
          <a:blip r:embed="rId3">
            <a:alphaModFix/>
          </a:blip>
          <a:stretch>
            <a:fillRect/>
          </a:stretch>
        </p:blipFill>
        <p:spPr>
          <a:xfrm>
            <a:off x="4386775" y="1864400"/>
            <a:ext cx="3709399" cy="21608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7"/>
          <p:cNvSpPr txBox="1"/>
          <p:nvPr>
            <p:ph type="title"/>
          </p:nvPr>
        </p:nvSpPr>
        <p:spPr>
          <a:xfrm>
            <a:off x="3273600" y="519875"/>
            <a:ext cx="2596800" cy="8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Activity #4</a:t>
            </a:r>
            <a:endParaRPr b="1" sz="4000">
              <a:latin typeface="Calibri"/>
              <a:ea typeface="Calibri"/>
              <a:cs typeface="Calibri"/>
              <a:sym typeface="Calibri"/>
            </a:endParaRPr>
          </a:p>
        </p:txBody>
      </p:sp>
      <p:sp>
        <p:nvSpPr>
          <p:cNvPr id="670" name="Google Shape;670;p97"/>
          <p:cNvSpPr txBox="1"/>
          <p:nvPr>
            <p:ph idx="1" type="body"/>
          </p:nvPr>
        </p:nvSpPr>
        <p:spPr>
          <a:xfrm>
            <a:off x="311700" y="1817875"/>
            <a:ext cx="8520600" cy="2609400"/>
          </a:xfrm>
          <a:prstGeom prst="rect">
            <a:avLst/>
          </a:prstGeom>
        </p:spPr>
        <p:txBody>
          <a:bodyPr anchorCtr="0" anchor="t" bIns="91425" lIns="91425" spcFirstLastPara="1" rIns="91425" wrap="square" tIns="91425">
            <a:noAutofit/>
          </a:bodyPr>
          <a:lstStyle/>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Break into small (4-5 person) discussion groups.</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Create a 5 question survey based on the scenario given on your Activity Worksheet #4.</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Regroup after 10 minutes and have a presenter ready to share your work with the group.</a:t>
            </a:r>
            <a:endParaRPr sz="2000">
              <a:latin typeface="Calibri"/>
              <a:ea typeface="Calibri"/>
              <a:cs typeface="Calibri"/>
              <a:sym typeface="Calibri"/>
            </a:endParaRPr>
          </a:p>
        </p:txBody>
      </p:sp>
      <p:sp>
        <p:nvSpPr>
          <p:cNvPr id="671" name="Google Shape;671;p97"/>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84</a:t>
            </a:r>
            <a:endParaRPr b="1" sz="12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98"/>
          <p:cNvSpPr txBox="1"/>
          <p:nvPr>
            <p:ph type="title"/>
          </p:nvPr>
        </p:nvSpPr>
        <p:spPr>
          <a:xfrm>
            <a:off x="3792150" y="224575"/>
            <a:ext cx="1559700" cy="72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Recap</a:t>
            </a:r>
            <a:endParaRPr b="1" sz="4000">
              <a:latin typeface="Calibri"/>
              <a:ea typeface="Calibri"/>
              <a:cs typeface="Calibri"/>
              <a:sym typeface="Calibri"/>
            </a:endParaRPr>
          </a:p>
        </p:txBody>
      </p:sp>
      <p:sp>
        <p:nvSpPr>
          <p:cNvPr id="677" name="Google Shape;677;p9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100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Library outreach takes time and effort in order to have lasting effects on your library and community.</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There are multiple barriers that would prevent someone from feeling unwelcome at the library. It is our job to remove them.</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You need to consider what might prevent you from conducting outreach before planning.</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It is essential to conduct a community needs assessment first.</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Partner with your local community organizations.</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Building relationships with your local community organizations takes time and effort.</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There are multiple ways to collect the data you need for your community needs assessment.</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To analyze data is an essential way to provide evidence that there is a need in your community for your program or service.</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AutoNum type="arabicPeriod"/>
            </a:pPr>
            <a:r>
              <a:rPr lang="en" sz="1500">
                <a:solidFill>
                  <a:srgbClr val="000000"/>
                </a:solidFill>
                <a:latin typeface="Calibri"/>
                <a:ea typeface="Calibri"/>
                <a:cs typeface="Calibri"/>
                <a:sym typeface="Calibri"/>
              </a:rPr>
              <a:t>Evaluation of outreach programs and services essential to demonstrate the impact of your program and to get funding.</a:t>
            </a:r>
            <a:endParaRPr sz="1500">
              <a:solidFill>
                <a:srgbClr val="000000"/>
              </a:solidFill>
            </a:endParaRPr>
          </a:p>
        </p:txBody>
      </p:sp>
      <p:sp>
        <p:nvSpPr>
          <p:cNvPr id="678" name="Google Shape;678;p98"/>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85</a:t>
            </a:r>
            <a:endParaRPr b="1" sz="12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9"/>
          <p:cNvSpPr txBox="1"/>
          <p:nvPr>
            <p:ph type="title"/>
          </p:nvPr>
        </p:nvSpPr>
        <p:spPr>
          <a:xfrm>
            <a:off x="3632850" y="230600"/>
            <a:ext cx="1878300" cy="8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00">
                <a:latin typeface="Calibri"/>
                <a:ea typeface="Calibri"/>
                <a:cs typeface="Calibri"/>
                <a:sym typeface="Calibri"/>
              </a:rPr>
              <a:t>Closing</a:t>
            </a:r>
            <a:endParaRPr b="1" sz="4000">
              <a:latin typeface="Calibri"/>
              <a:ea typeface="Calibri"/>
              <a:cs typeface="Calibri"/>
              <a:sym typeface="Calibri"/>
            </a:endParaRPr>
          </a:p>
        </p:txBody>
      </p:sp>
      <p:sp>
        <p:nvSpPr>
          <p:cNvPr id="684" name="Google Shape;684;p99"/>
          <p:cNvSpPr txBox="1"/>
          <p:nvPr>
            <p:ph idx="1" type="body"/>
          </p:nvPr>
        </p:nvSpPr>
        <p:spPr>
          <a:xfrm>
            <a:off x="311700" y="1850800"/>
            <a:ext cx="8520600" cy="21420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Complete the workshop evaluation.</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Submit it to the instructor.</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Take what you have learned and apply at least one new idea to your library.</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Enjoy your day!</a:t>
            </a:r>
            <a:endParaRPr sz="2000">
              <a:latin typeface="Calibri"/>
              <a:ea typeface="Calibri"/>
              <a:cs typeface="Calibri"/>
              <a:sym typeface="Calibri"/>
            </a:endParaRPr>
          </a:p>
        </p:txBody>
      </p:sp>
      <p:sp>
        <p:nvSpPr>
          <p:cNvPr id="685" name="Google Shape;685;p99"/>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86</a:t>
            </a:r>
            <a:endParaRPr b="1" sz="12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0"/>
          <p:cNvSpPr txBox="1"/>
          <p:nvPr>
            <p:ph type="title"/>
          </p:nvPr>
        </p:nvSpPr>
        <p:spPr>
          <a:xfrm>
            <a:off x="2955000" y="2150850"/>
            <a:ext cx="3234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5000">
                <a:latin typeface="Calibri"/>
                <a:ea typeface="Calibri"/>
                <a:cs typeface="Calibri"/>
                <a:sym typeface="Calibri"/>
              </a:rPr>
              <a:t>Thank you!</a:t>
            </a:r>
            <a:endParaRPr b="1" sz="5000">
              <a:latin typeface="Calibri"/>
              <a:ea typeface="Calibri"/>
              <a:cs typeface="Calibri"/>
              <a:sym typeface="Calibri"/>
            </a:endParaRPr>
          </a:p>
        </p:txBody>
      </p:sp>
      <p:sp>
        <p:nvSpPr>
          <p:cNvPr id="691" name="Google Shape;691;p100"/>
          <p:cNvSpPr txBox="1"/>
          <p:nvPr/>
        </p:nvSpPr>
        <p:spPr>
          <a:xfrm>
            <a:off x="0" y="4774200"/>
            <a:ext cx="82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87</a:t>
            </a:r>
            <a:endParaRPr b="1"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2990850" y="212300"/>
            <a:ext cx="3162300" cy="7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000">
                <a:latin typeface="Calibri"/>
                <a:ea typeface="Calibri"/>
                <a:cs typeface="Calibri"/>
                <a:sym typeface="Calibri"/>
              </a:rPr>
              <a:t>Discussion #1</a:t>
            </a:r>
            <a:endParaRPr b="1" sz="4000">
              <a:latin typeface="Calibri"/>
              <a:ea typeface="Calibri"/>
              <a:cs typeface="Calibri"/>
              <a:sym typeface="Calibri"/>
            </a:endParaRPr>
          </a:p>
        </p:txBody>
      </p:sp>
      <p:sp>
        <p:nvSpPr>
          <p:cNvPr id="109" name="Google Shape;109;p21"/>
          <p:cNvSpPr txBox="1"/>
          <p:nvPr>
            <p:ph idx="1" type="body"/>
          </p:nvPr>
        </p:nvSpPr>
        <p:spPr>
          <a:xfrm>
            <a:off x="1089750" y="4261150"/>
            <a:ext cx="6964500" cy="56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00000"/>
                </a:solidFill>
                <a:latin typeface="Calibri"/>
                <a:ea typeface="Calibri"/>
                <a:cs typeface="Calibri"/>
                <a:sym typeface="Calibri"/>
              </a:rPr>
              <a:t>What do you think of when you hear the term Library Outreach?</a:t>
            </a:r>
            <a:endParaRPr sz="2000">
              <a:solidFill>
                <a:srgbClr val="000000"/>
              </a:solidFill>
              <a:latin typeface="Calibri"/>
              <a:ea typeface="Calibri"/>
              <a:cs typeface="Calibri"/>
              <a:sym typeface="Calibri"/>
            </a:endParaRPr>
          </a:p>
        </p:txBody>
      </p:sp>
      <p:pic>
        <p:nvPicPr>
          <p:cNvPr descr="A stock photo image of a text blurb with three dots. The dots are in light blue and the text blurb is in white with the background in the same light blue as the dots." id="110" name="Google Shape;110;p21" title="Question/Discussion (#1) Photo"/>
          <p:cNvPicPr preferRelativeResize="0"/>
          <p:nvPr/>
        </p:nvPicPr>
        <p:blipFill>
          <a:blip r:embed="rId3">
            <a:alphaModFix/>
          </a:blip>
          <a:stretch>
            <a:fillRect/>
          </a:stretch>
        </p:blipFill>
        <p:spPr>
          <a:xfrm>
            <a:off x="3325600" y="1068087"/>
            <a:ext cx="2617176" cy="2617176"/>
          </a:xfrm>
          <a:prstGeom prst="rect">
            <a:avLst/>
          </a:prstGeom>
          <a:noFill/>
          <a:ln>
            <a:noFill/>
          </a:ln>
        </p:spPr>
      </p:pic>
      <p:sp>
        <p:nvSpPr>
          <p:cNvPr id="111" name="Google Shape;111;p21"/>
          <p:cNvSpPr txBox="1"/>
          <p:nvPr/>
        </p:nvSpPr>
        <p:spPr>
          <a:xfrm>
            <a:off x="0" y="4774200"/>
            <a:ext cx="74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Slide 8</a:t>
            </a:r>
            <a:endParaRPr b="1" sz="1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