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61d9c36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61d9c36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61d9c362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61d9c362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61d9c362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61d9c362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61d9c362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61d9c362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61d9c362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61d9c362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61d9c362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61d9c362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61d9c362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61d9c362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61d9c362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61d9c362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61d9c362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61d9c362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61d9c362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61d9c362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61d9c3622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61d9c3622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61d9c36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61d9c36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61d9c362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61d9c362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61d9c3622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61d9c362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61d9c362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61d9c362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61d9c362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61d9c362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61d9c362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61d9c362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61d9c362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61d9c362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61d9c362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61d9c362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61d9c3622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61d9c3622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61d9c362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61d9c362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e61d9c362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e61d9c362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61d9c362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61d9c362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61d9c362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61d9c362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61d9c362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61d9c362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e61d9c3622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e61d9c3622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61d9c362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e61d9c362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e61d9c3622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e61d9c3622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e61d9c3622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e61d9c362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e61d9c3622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e61d9c3622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e61d9c3622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e61d9c362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e61d9c3622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e61d9c3622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e61d9c3622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e61d9c3622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61d9c362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61d9c362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e61d9c3622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e61d9c362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e61d9c3622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e61d9c3622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61d9c3622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61d9c3622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e61d9c3622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e61d9c3622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e61d9c3622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e61d9c3622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61d9c3622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61d9c362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e61d9c3622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e61d9c3622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61d9c3622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e61d9c3622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e61d9c3622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e61d9c3622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e61d9c3622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e61d9c3622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1d9c362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1d9c362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e61d9c3622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e61d9c3622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e61d9c3622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e61d9c3622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e61d9c3622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e61d9c3622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e61d9c3622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e61d9c3622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e61d9c3622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e61d9c3622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e61d9c3622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e61d9c3622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e61d9c3622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e61d9c3622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61d9c3622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e61d9c3622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e61d9c3622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e61d9c3622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e61d9c3622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e61d9c3622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61d9c362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61d9c362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e61d9c3622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e61d9c3622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e61d9c3622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e61d9c3622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e61d9c3622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e61d9c3622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e61d9c3622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e61d9c3622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e61d9c3622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e61d9c3622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e61d9c3622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e61d9c3622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e61d9c3622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e61d9c3622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e61d9c3622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e61d9c3622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e61d9c3622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e61d9c3622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e61d9c3622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e61d9c3622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61d9c362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61d9c362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e61d9c3622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e61d9c362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e61d9c3622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e61d9c3622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e61d9c3622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e61d9c3622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e61d9c3622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e61d9c3622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e61d9c3622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e61d9c3622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e61d9c3622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e61d9c3622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e61d9c3622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e61d9c3622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61d9c36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61d9c36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61d9c362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61d9c362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vimeo.com/385745049/967e54b36d"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vimeo.com/385747067/544a94c03e"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vimeo.com/385880213/55d8b98e07" TargetMode="Externa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vimeo.com/385885868/4f9e7d2325" TargetMode="Externa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vimeo.com/472321106/74ae0d0116" TargetMode="Externa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vimeo.com/472321152/8e90eaa8a9" TargetMode="Externa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vimeo.com/472320709/23ce164994" TargetMode="Externa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vimeo.com/472320751/1243d09dd5" TargetMode="Externa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286150" y="800950"/>
            <a:ext cx="4571700" cy="99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000">
                <a:solidFill>
                  <a:srgbClr val="000000"/>
                </a:solidFill>
                <a:latin typeface="Calibri"/>
                <a:ea typeface="Calibri"/>
                <a:cs typeface="Calibri"/>
                <a:sym typeface="Calibri"/>
              </a:rPr>
              <a:t>Workshop 3:</a:t>
            </a:r>
            <a:endParaRPr b="1" sz="6000">
              <a:solidFill>
                <a:srgbClr val="000000"/>
              </a:solidFill>
              <a:latin typeface="Calibri"/>
              <a:ea typeface="Calibri"/>
              <a:cs typeface="Calibri"/>
              <a:sym typeface="Calibri"/>
            </a:endParaRPr>
          </a:p>
        </p:txBody>
      </p:sp>
      <p:sp>
        <p:nvSpPr>
          <p:cNvPr id="55" name="Google Shape;55;p13"/>
          <p:cNvSpPr txBox="1"/>
          <p:nvPr>
            <p:ph idx="1" type="subTitle"/>
          </p:nvPr>
        </p:nvSpPr>
        <p:spPr>
          <a:xfrm>
            <a:off x="745500" y="1881000"/>
            <a:ext cx="7653000" cy="124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000000"/>
                </a:solidFill>
                <a:latin typeface="Calibri"/>
                <a:ea typeface="Calibri"/>
                <a:cs typeface="Calibri"/>
                <a:sym typeface="Calibri"/>
              </a:rPr>
              <a:t>Universal Design for Learning in Libraries</a:t>
            </a:r>
            <a:endParaRPr b="1" sz="3500">
              <a:solidFill>
                <a:srgbClr val="000000"/>
              </a:solidFill>
              <a:latin typeface="Calibri"/>
              <a:ea typeface="Calibri"/>
              <a:cs typeface="Calibri"/>
              <a:sym typeface="Calibri"/>
            </a:endParaRPr>
          </a:p>
        </p:txBody>
      </p:sp>
      <p:pic>
        <p:nvPicPr>
          <p:cNvPr descr="This image shows the Project ENABLE logo. 'Project' is in italics and 'ENABLE' has different colors for each of the letters and is in a cursive font." id="56" name="Google Shape;56;p13" title="Project ENABLE Logo"/>
          <p:cNvPicPr preferRelativeResize="0"/>
          <p:nvPr/>
        </p:nvPicPr>
        <p:blipFill rotWithShape="1">
          <a:blip r:embed="rId3">
            <a:alphaModFix/>
          </a:blip>
          <a:srcRect b="0" l="0" r="24017" t="0"/>
          <a:stretch/>
        </p:blipFill>
        <p:spPr>
          <a:xfrm>
            <a:off x="3011122" y="3311850"/>
            <a:ext cx="3121750" cy="114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idx="1" type="body"/>
          </p:nvPr>
        </p:nvSpPr>
        <p:spPr>
          <a:xfrm>
            <a:off x="1128300" y="4169100"/>
            <a:ext cx="68874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rgbClr val="000000"/>
                </a:solidFill>
                <a:latin typeface="Calibri"/>
                <a:ea typeface="Calibri"/>
                <a:cs typeface="Calibri"/>
                <a:sym typeface="Calibri"/>
              </a:rPr>
              <a:t>What do you think of when you hear the term Universal Design?</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115" name="Google Shape;115;p22" title="Question/Discussion (#1) Photo"/>
          <p:cNvPicPr preferRelativeResize="0"/>
          <p:nvPr/>
        </p:nvPicPr>
        <p:blipFill>
          <a:blip r:embed="rId3">
            <a:alphaModFix/>
          </a:blip>
          <a:stretch>
            <a:fillRect/>
          </a:stretch>
        </p:blipFill>
        <p:spPr>
          <a:xfrm>
            <a:off x="3023287" y="1023038"/>
            <a:ext cx="3097426" cy="3097426"/>
          </a:xfrm>
          <a:prstGeom prst="rect">
            <a:avLst/>
          </a:prstGeom>
          <a:noFill/>
          <a:ln>
            <a:noFill/>
          </a:ln>
        </p:spPr>
      </p:pic>
      <p:sp>
        <p:nvSpPr>
          <p:cNvPr id="116" name="Google Shape;116;p22"/>
          <p:cNvSpPr txBox="1"/>
          <p:nvPr/>
        </p:nvSpPr>
        <p:spPr>
          <a:xfrm>
            <a:off x="2873088" y="222650"/>
            <a:ext cx="33978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935"/>
              <a:buFont typeface="Arial"/>
              <a:buNone/>
            </a:pPr>
            <a:r>
              <a:rPr b="1" lang="en" sz="4000">
                <a:solidFill>
                  <a:schemeClr val="dk1"/>
                </a:solidFill>
                <a:latin typeface="Calibri"/>
                <a:ea typeface="Calibri"/>
                <a:cs typeface="Calibri"/>
                <a:sym typeface="Calibri"/>
              </a:rPr>
              <a:t>Discussion (#1)</a:t>
            </a:r>
            <a:endParaRPr b="1" sz="4000">
              <a:latin typeface="Calibri"/>
              <a:ea typeface="Calibri"/>
              <a:cs typeface="Calibri"/>
              <a:sym typeface="Calibri"/>
            </a:endParaRPr>
          </a:p>
        </p:txBody>
      </p:sp>
      <p:sp>
        <p:nvSpPr>
          <p:cNvPr id="117" name="Google Shape;117;p22"/>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9</a:t>
            </a:r>
            <a:endParaRPr b="1"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1703250" y="443900"/>
            <a:ext cx="5737500" cy="7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What is Universal Design?</a:t>
            </a:r>
            <a:endParaRPr b="1" sz="4000">
              <a:latin typeface="Calibri"/>
              <a:ea typeface="Calibri"/>
              <a:cs typeface="Calibri"/>
              <a:sym typeface="Calibri"/>
            </a:endParaRPr>
          </a:p>
        </p:txBody>
      </p:sp>
      <p:sp>
        <p:nvSpPr>
          <p:cNvPr id="123" name="Google Shape;123;p23"/>
          <p:cNvSpPr txBox="1"/>
          <p:nvPr>
            <p:ph idx="1" type="body"/>
          </p:nvPr>
        </p:nvSpPr>
        <p:spPr>
          <a:xfrm>
            <a:off x="311700" y="1584650"/>
            <a:ext cx="8520600" cy="1067100"/>
          </a:xfrm>
          <a:prstGeom prst="rect">
            <a:avLst/>
          </a:prstGeom>
        </p:spPr>
        <p:txBody>
          <a:bodyPr anchorCtr="0" anchor="t" bIns="91425" lIns="91425" spcFirstLastPara="1" rIns="91425" wrap="square" tIns="91425">
            <a:normAutofit/>
          </a:bodyPr>
          <a:lstStyle/>
          <a:p>
            <a:pPr indent="0" lvl="0" marL="0" rtl="0" algn="ctr">
              <a:spcBef>
                <a:spcPts val="1000"/>
              </a:spcBef>
              <a:spcAft>
                <a:spcPts val="0"/>
              </a:spcAft>
              <a:buNone/>
            </a:pPr>
            <a:r>
              <a:rPr lang="en" sz="2000">
                <a:solidFill>
                  <a:srgbClr val="000000"/>
                </a:solidFill>
                <a:latin typeface="Calibri"/>
                <a:ea typeface="Calibri"/>
                <a:cs typeface="Calibri"/>
                <a:sym typeface="Calibri"/>
              </a:rPr>
              <a:t>Universal Design is a space (physical or digital) that everyone can </a:t>
            </a:r>
            <a:endParaRPr sz="2000">
              <a:solidFill>
                <a:srgbClr val="000000"/>
              </a:solidFill>
              <a:latin typeface="Calibri"/>
              <a:ea typeface="Calibri"/>
              <a:cs typeface="Calibri"/>
              <a:sym typeface="Calibri"/>
            </a:endParaRPr>
          </a:p>
          <a:p>
            <a:pPr indent="0" lvl="0" marL="0" rtl="0" algn="ctr">
              <a:spcBef>
                <a:spcPts val="1200"/>
              </a:spcBef>
              <a:spcAft>
                <a:spcPts val="1200"/>
              </a:spcAft>
              <a:buNone/>
            </a:pPr>
            <a:r>
              <a:rPr lang="en" sz="2000">
                <a:solidFill>
                  <a:srgbClr val="000000"/>
                </a:solidFill>
                <a:latin typeface="Calibri"/>
                <a:ea typeface="Calibri"/>
                <a:cs typeface="Calibri"/>
                <a:sym typeface="Calibri"/>
              </a:rPr>
              <a:t>easily access and navigate.</a:t>
            </a:r>
            <a:endParaRPr sz="2000">
              <a:solidFill>
                <a:srgbClr val="000000"/>
              </a:solidFill>
              <a:latin typeface="Calibri"/>
              <a:ea typeface="Calibri"/>
              <a:cs typeface="Calibri"/>
              <a:sym typeface="Calibri"/>
            </a:endParaRPr>
          </a:p>
        </p:txBody>
      </p:sp>
      <p:pic>
        <p:nvPicPr>
          <p:cNvPr descr="Stock photo of a focus group. There are seven people. One person is in a wheelchair." id="124" name="Google Shape;124;p23" title="Office Meeting"/>
          <p:cNvPicPr preferRelativeResize="0"/>
          <p:nvPr/>
        </p:nvPicPr>
        <p:blipFill>
          <a:blip r:embed="rId3">
            <a:alphaModFix/>
          </a:blip>
          <a:stretch>
            <a:fillRect/>
          </a:stretch>
        </p:blipFill>
        <p:spPr>
          <a:xfrm>
            <a:off x="2717300" y="2738275"/>
            <a:ext cx="3709399" cy="2160800"/>
          </a:xfrm>
          <a:prstGeom prst="rect">
            <a:avLst/>
          </a:prstGeom>
          <a:noFill/>
          <a:ln>
            <a:noFill/>
          </a:ln>
        </p:spPr>
      </p:pic>
      <p:sp>
        <p:nvSpPr>
          <p:cNvPr id="125" name="Google Shape;125;p2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10</a:t>
            </a:r>
            <a:endParaRPr b="1"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583200" y="270075"/>
            <a:ext cx="7977600" cy="80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4000">
                <a:solidFill>
                  <a:srgbClr val="000000"/>
                </a:solidFill>
                <a:latin typeface="Calibri"/>
                <a:ea typeface="Calibri"/>
                <a:cs typeface="Calibri"/>
                <a:sym typeface="Calibri"/>
              </a:rPr>
              <a:t>Library Examples of Universal Design</a:t>
            </a:r>
            <a:endParaRPr b="1" sz="4000">
              <a:solidFill>
                <a:srgbClr val="000000"/>
              </a:solidFill>
              <a:latin typeface="Calibri"/>
              <a:ea typeface="Calibri"/>
              <a:cs typeface="Calibri"/>
              <a:sym typeface="Calibri"/>
            </a:endParaRPr>
          </a:p>
        </p:txBody>
      </p:sp>
      <p:sp>
        <p:nvSpPr>
          <p:cNvPr id="131" name="Google Shape;131;p24"/>
          <p:cNvSpPr txBox="1"/>
          <p:nvPr>
            <p:ph idx="1" type="body"/>
          </p:nvPr>
        </p:nvSpPr>
        <p:spPr>
          <a:xfrm>
            <a:off x="311700" y="1075275"/>
            <a:ext cx="8520600" cy="3720900"/>
          </a:xfrm>
          <a:prstGeom prst="rect">
            <a:avLst/>
          </a:prstGeom>
        </p:spPr>
        <p:txBody>
          <a:bodyPr anchorCtr="0" anchor="t" bIns="91425" lIns="91425" spcFirstLastPara="1" rIns="91425" wrap="square" tIns="91425">
            <a:normAutofit lnSpcReduction="10000"/>
          </a:bodyPr>
          <a:lstStyle/>
          <a:p>
            <a:pPr indent="-355600" lvl="0" marL="457200" rtl="0" algn="l">
              <a:lnSpc>
                <a:spcPct val="200000"/>
              </a:lnSpc>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Tilting the bottom shelves up so that patrons don’t have to kneel or crouch down to the floor to retrieve objects;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Providing patrons with multiple formats of the same material (audiobooks, books, graphic novels, movies, etc.);</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AutoNum type="arabicPeriod"/>
            </a:pPr>
            <a:r>
              <a:rPr lang="en" sz="2000">
                <a:solidFill>
                  <a:srgbClr val="000000"/>
                </a:solidFill>
                <a:highlight>
                  <a:srgbClr val="FFFFFF"/>
                </a:highlight>
                <a:latin typeface="Calibri"/>
                <a:ea typeface="Calibri"/>
                <a:cs typeface="Calibri"/>
                <a:sym typeface="Calibri"/>
              </a:rPr>
              <a:t>Service desks should be low enough to allow a patron using a wheelchair to reach the counter.</a:t>
            </a:r>
            <a:endParaRPr sz="2000">
              <a:solidFill>
                <a:srgbClr val="000000"/>
              </a:solidFill>
              <a:latin typeface="Calibri"/>
              <a:ea typeface="Calibri"/>
              <a:cs typeface="Calibri"/>
              <a:sym typeface="Calibri"/>
            </a:endParaRPr>
          </a:p>
        </p:txBody>
      </p:sp>
      <p:sp>
        <p:nvSpPr>
          <p:cNvPr id="132" name="Google Shape;132;p2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11</a:t>
            </a:r>
            <a:endParaRPr b="1"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1210350" y="260550"/>
            <a:ext cx="6818400" cy="7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000000"/>
                </a:solidFill>
                <a:latin typeface="Calibri"/>
                <a:ea typeface="Calibri"/>
                <a:cs typeface="Calibri"/>
                <a:sym typeface="Calibri"/>
              </a:rPr>
              <a:t>7 Principles of Universal Design</a:t>
            </a:r>
            <a:endParaRPr b="1" sz="4000">
              <a:solidFill>
                <a:srgbClr val="000000"/>
              </a:solidFill>
              <a:latin typeface="Calibri"/>
              <a:ea typeface="Calibri"/>
              <a:cs typeface="Calibri"/>
              <a:sym typeface="Calibri"/>
            </a:endParaRPr>
          </a:p>
        </p:txBody>
      </p:sp>
      <p:sp>
        <p:nvSpPr>
          <p:cNvPr id="138" name="Google Shape;138;p25"/>
          <p:cNvSpPr txBox="1"/>
          <p:nvPr>
            <p:ph idx="1" type="body"/>
          </p:nvPr>
        </p:nvSpPr>
        <p:spPr>
          <a:xfrm>
            <a:off x="311700" y="1129050"/>
            <a:ext cx="8520600" cy="3567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Equitable Use</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Flexibility in Use</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Simple and Intuitive Use</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Perceptible Information</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Tolerance for Error</a:t>
            </a:r>
            <a:endParaRPr sz="2000">
              <a:solidFill>
                <a:srgbClr val="000000"/>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Low Physical Effort</a:t>
            </a:r>
            <a:endParaRPr sz="2000">
              <a:solidFill>
                <a:srgbClr val="000000"/>
              </a:solidFill>
              <a:latin typeface="Calibri"/>
              <a:ea typeface="Calibri"/>
              <a:cs typeface="Calibri"/>
              <a:sym typeface="Calibri"/>
            </a:endParaRPr>
          </a:p>
          <a:p>
            <a:pPr indent="-355600" lvl="0" marL="457200" rtl="0" algn="l">
              <a:spcBef>
                <a:spcPts val="1000"/>
              </a:spcBef>
              <a:spcAft>
                <a:spcPts val="1000"/>
              </a:spcAft>
              <a:buClr>
                <a:srgbClr val="000000"/>
              </a:buClr>
              <a:buSzPts val="2000"/>
              <a:buFont typeface="Calibri"/>
              <a:buAutoNum type="arabicPeriod"/>
            </a:pPr>
            <a:r>
              <a:rPr lang="en" sz="2000">
                <a:solidFill>
                  <a:srgbClr val="000000"/>
                </a:solidFill>
                <a:latin typeface="Calibri"/>
                <a:ea typeface="Calibri"/>
                <a:cs typeface="Calibri"/>
                <a:sym typeface="Calibri"/>
              </a:rPr>
              <a:t>Size and Space for Approach and Use</a:t>
            </a:r>
            <a:endParaRPr sz="2000">
              <a:solidFill>
                <a:srgbClr val="000000"/>
              </a:solidFill>
            </a:endParaRPr>
          </a:p>
        </p:txBody>
      </p:sp>
      <p:sp>
        <p:nvSpPr>
          <p:cNvPr id="139" name="Google Shape;139;p2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12</a:t>
            </a:r>
            <a:endParaRPr b="1" sz="1200"/>
          </a:p>
        </p:txBody>
      </p:sp>
      <p:pic>
        <p:nvPicPr>
          <p:cNvPr descr="Inclusive stick figure clipart showing a range of people." id="140" name="Google Shape;140;p25" title="Inclusive clipart"/>
          <p:cNvPicPr preferRelativeResize="0"/>
          <p:nvPr/>
        </p:nvPicPr>
        <p:blipFill>
          <a:blip r:embed="rId3">
            <a:alphaModFix/>
          </a:blip>
          <a:stretch>
            <a:fillRect/>
          </a:stretch>
        </p:blipFill>
        <p:spPr>
          <a:xfrm>
            <a:off x="4572000" y="1251325"/>
            <a:ext cx="4113475" cy="2743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1312350" y="183350"/>
            <a:ext cx="6519300" cy="7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Definitions of the 7 Principles</a:t>
            </a:r>
            <a:endParaRPr b="1" sz="4000">
              <a:latin typeface="Calibri"/>
              <a:ea typeface="Calibri"/>
              <a:cs typeface="Calibri"/>
              <a:sym typeface="Calibri"/>
            </a:endParaRPr>
          </a:p>
        </p:txBody>
      </p:sp>
      <p:sp>
        <p:nvSpPr>
          <p:cNvPr id="146" name="Google Shape;146;p26"/>
          <p:cNvSpPr txBox="1"/>
          <p:nvPr>
            <p:ph idx="1" type="body"/>
          </p:nvPr>
        </p:nvSpPr>
        <p:spPr>
          <a:xfrm>
            <a:off x="311700" y="928500"/>
            <a:ext cx="8520600" cy="31128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Equitable Use</a:t>
            </a:r>
            <a:r>
              <a:rPr lang="en" sz="2000">
                <a:solidFill>
                  <a:srgbClr val="000000"/>
                </a:solidFill>
                <a:latin typeface="Calibri"/>
                <a:ea typeface="Calibri"/>
                <a:cs typeface="Calibri"/>
                <a:sym typeface="Calibri"/>
              </a:rPr>
              <a:t>- The design is useful and marketable to people with diverse abilities.</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Flexibility in Use</a:t>
            </a:r>
            <a:r>
              <a:rPr lang="en" sz="2000">
                <a:solidFill>
                  <a:srgbClr val="000000"/>
                </a:solidFill>
                <a:latin typeface="Calibri"/>
                <a:ea typeface="Calibri"/>
                <a:cs typeface="Calibri"/>
                <a:sym typeface="Calibri"/>
              </a:rPr>
              <a:t> - The design accommodates a wide range of individual preferences and abilities.</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Simple and Intuitive Use</a:t>
            </a:r>
            <a:r>
              <a:rPr lang="en" sz="2000">
                <a:solidFill>
                  <a:srgbClr val="000000"/>
                </a:solidFill>
                <a:latin typeface="Calibri"/>
                <a:ea typeface="Calibri"/>
                <a:cs typeface="Calibri"/>
                <a:sym typeface="Calibri"/>
              </a:rPr>
              <a:t> - The design is easy to understand, regardless of the user's experience, knowledge, language skills, or current concentration level.</a:t>
            </a:r>
            <a:endParaRPr sz="2000">
              <a:solidFill>
                <a:srgbClr val="000000"/>
              </a:solidFill>
              <a:latin typeface="Calibri"/>
              <a:ea typeface="Calibri"/>
              <a:cs typeface="Calibri"/>
              <a:sym typeface="Calibri"/>
            </a:endParaRPr>
          </a:p>
        </p:txBody>
      </p:sp>
      <p:sp>
        <p:nvSpPr>
          <p:cNvPr id="147" name="Google Shape;147;p2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13</a:t>
            </a:r>
            <a:endParaRPr b="1"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596100" y="328100"/>
            <a:ext cx="7951800" cy="7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Definitions of the 7 Principles Cont.</a:t>
            </a:r>
            <a:endParaRPr b="1" sz="4000">
              <a:latin typeface="Calibri"/>
              <a:ea typeface="Calibri"/>
              <a:cs typeface="Calibri"/>
              <a:sym typeface="Calibri"/>
            </a:endParaRPr>
          </a:p>
        </p:txBody>
      </p:sp>
      <p:sp>
        <p:nvSpPr>
          <p:cNvPr id="153" name="Google Shape;153;p27"/>
          <p:cNvSpPr txBox="1"/>
          <p:nvPr>
            <p:ph idx="1" type="body"/>
          </p:nvPr>
        </p:nvSpPr>
        <p:spPr>
          <a:xfrm>
            <a:off x="311700" y="1692900"/>
            <a:ext cx="8520600" cy="29487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dk1"/>
              </a:buClr>
              <a:buSzPts val="2000"/>
              <a:buFont typeface="Calibri"/>
              <a:buAutoNum type="arabicPeriod" startAt="4"/>
            </a:pPr>
            <a:r>
              <a:rPr lang="en" sz="2000" u="sng">
                <a:solidFill>
                  <a:schemeClr val="dk1"/>
                </a:solidFill>
                <a:latin typeface="Calibri"/>
                <a:ea typeface="Calibri"/>
                <a:cs typeface="Calibri"/>
                <a:sym typeface="Calibri"/>
              </a:rPr>
              <a:t>Perceptible Information</a:t>
            </a:r>
            <a:r>
              <a:rPr lang="en" sz="2000">
                <a:solidFill>
                  <a:schemeClr val="dk1"/>
                </a:solidFill>
                <a:latin typeface="Calibri"/>
                <a:ea typeface="Calibri"/>
                <a:cs typeface="Calibri"/>
                <a:sym typeface="Calibri"/>
              </a:rPr>
              <a:t> - The design communicates necessary information effectively to the user, regardless of ambient conditions or sensory abilities. </a:t>
            </a:r>
            <a:endParaRPr b="1" sz="2000">
              <a:solidFill>
                <a:schemeClr val="dk1"/>
              </a:solidFill>
              <a:latin typeface="Calibri"/>
              <a:ea typeface="Calibri"/>
              <a:cs typeface="Calibri"/>
              <a:sym typeface="Calibri"/>
            </a:endParaRPr>
          </a:p>
          <a:p>
            <a:pPr indent="-355600" lvl="0" marL="457200" rtl="0" algn="l">
              <a:lnSpc>
                <a:spcPct val="200000"/>
              </a:lnSpc>
              <a:spcBef>
                <a:spcPts val="0"/>
              </a:spcBef>
              <a:spcAft>
                <a:spcPts val="0"/>
              </a:spcAft>
              <a:buClr>
                <a:schemeClr val="dk1"/>
              </a:buClr>
              <a:buSzPts val="2000"/>
              <a:buFont typeface="Calibri"/>
              <a:buAutoNum type="arabicPeriod" startAt="4"/>
            </a:pPr>
            <a:r>
              <a:rPr lang="en" sz="2000" u="sng">
                <a:solidFill>
                  <a:schemeClr val="dk1"/>
                </a:solidFill>
                <a:latin typeface="Calibri"/>
                <a:ea typeface="Calibri"/>
                <a:cs typeface="Calibri"/>
                <a:sym typeface="Calibri"/>
              </a:rPr>
              <a:t>Tolerance for Error</a:t>
            </a:r>
            <a:r>
              <a:rPr lang="en" sz="2000">
                <a:solidFill>
                  <a:schemeClr val="dk1"/>
                </a:solidFill>
                <a:latin typeface="Calibri"/>
                <a:ea typeface="Calibri"/>
                <a:cs typeface="Calibri"/>
                <a:sym typeface="Calibri"/>
              </a:rPr>
              <a:t> - The design minimizes hazards and the adverse consequences of accidental or unintended actions.</a:t>
            </a:r>
            <a:endParaRPr sz="2000" u="sng">
              <a:solidFill>
                <a:schemeClr val="dk1"/>
              </a:solidFill>
              <a:latin typeface="Calibri"/>
              <a:ea typeface="Calibri"/>
              <a:cs typeface="Calibri"/>
              <a:sym typeface="Calibri"/>
            </a:endParaRPr>
          </a:p>
        </p:txBody>
      </p:sp>
      <p:sp>
        <p:nvSpPr>
          <p:cNvPr id="154" name="Google Shape;154;p2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14</a:t>
            </a:r>
            <a:endParaRPr b="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2445650" y="270200"/>
            <a:ext cx="4145400" cy="81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7 Principles - Cont.</a:t>
            </a:r>
            <a:endParaRPr b="1" sz="4000">
              <a:latin typeface="Calibri"/>
              <a:ea typeface="Calibri"/>
              <a:cs typeface="Calibri"/>
              <a:sym typeface="Calibri"/>
            </a:endParaRPr>
          </a:p>
        </p:txBody>
      </p:sp>
      <p:sp>
        <p:nvSpPr>
          <p:cNvPr id="160" name="Google Shape;160;p28"/>
          <p:cNvSpPr txBox="1"/>
          <p:nvPr>
            <p:ph idx="1" type="body"/>
          </p:nvPr>
        </p:nvSpPr>
        <p:spPr>
          <a:xfrm>
            <a:off x="311700" y="1215900"/>
            <a:ext cx="8520600" cy="28080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AutoNum type="arabicPeriod" startAt="6"/>
            </a:pPr>
            <a:r>
              <a:rPr lang="en" sz="2000" u="sng">
                <a:solidFill>
                  <a:srgbClr val="000000"/>
                </a:solidFill>
                <a:latin typeface="Calibri"/>
                <a:ea typeface="Calibri"/>
                <a:cs typeface="Calibri"/>
                <a:sym typeface="Calibri"/>
              </a:rPr>
              <a:t>Low Physical Effort</a:t>
            </a:r>
            <a:r>
              <a:rPr lang="en" sz="2000">
                <a:solidFill>
                  <a:srgbClr val="000000"/>
                </a:solidFill>
                <a:latin typeface="Calibri"/>
                <a:ea typeface="Calibri"/>
                <a:cs typeface="Calibri"/>
                <a:sym typeface="Calibri"/>
              </a:rPr>
              <a:t> - The design can be used efficiently and comfortably with a minimum of fatigue.</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AutoNum type="arabicPeriod" startAt="6"/>
            </a:pPr>
            <a:r>
              <a:rPr lang="en" sz="2000" u="sng">
                <a:solidFill>
                  <a:srgbClr val="000000"/>
                </a:solidFill>
                <a:latin typeface="Calibri"/>
                <a:ea typeface="Calibri"/>
                <a:cs typeface="Calibri"/>
                <a:sym typeface="Calibri"/>
              </a:rPr>
              <a:t>Size and Space for Approach and Use</a:t>
            </a:r>
            <a:r>
              <a:rPr lang="en" sz="2000">
                <a:solidFill>
                  <a:srgbClr val="000000"/>
                </a:solidFill>
                <a:latin typeface="Calibri"/>
                <a:ea typeface="Calibri"/>
                <a:cs typeface="Calibri"/>
                <a:sym typeface="Calibri"/>
              </a:rPr>
              <a:t> - Appropriate size and space are provided for approach, reach, manipulation, and use regardless of the user's body size, posture, or mobility.</a:t>
            </a:r>
            <a:endParaRPr sz="2000">
              <a:solidFill>
                <a:srgbClr val="000000"/>
              </a:solidFill>
            </a:endParaRPr>
          </a:p>
        </p:txBody>
      </p:sp>
      <p:sp>
        <p:nvSpPr>
          <p:cNvPr id="161" name="Google Shape;161;p2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15</a:t>
            </a:r>
            <a:endParaRPr b="1"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2284650" y="328100"/>
            <a:ext cx="4574700" cy="7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UD Library Examples</a:t>
            </a:r>
            <a:endParaRPr b="1" sz="4000">
              <a:latin typeface="Calibri"/>
              <a:ea typeface="Calibri"/>
              <a:cs typeface="Calibri"/>
              <a:sym typeface="Calibri"/>
            </a:endParaRPr>
          </a:p>
        </p:txBody>
      </p:sp>
      <p:sp>
        <p:nvSpPr>
          <p:cNvPr id="167" name="Google Shape;167;p29"/>
          <p:cNvSpPr txBox="1"/>
          <p:nvPr>
            <p:ph idx="1" type="body"/>
          </p:nvPr>
        </p:nvSpPr>
        <p:spPr>
          <a:xfrm>
            <a:off x="311700" y="1306875"/>
            <a:ext cx="8520600" cy="3026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Provide various materials such as audiobooks, articles, books, websites, and videos on a particular topic.</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rgbClr val="000000"/>
              </a:buClr>
              <a:buSzPts val="2000"/>
              <a:buFont typeface="Calibri"/>
              <a:buAutoNum type="arabicPeriod"/>
            </a:pPr>
            <a:r>
              <a:rPr lang="en" sz="2000">
                <a:solidFill>
                  <a:srgbClr val="000000"/>
                </a:solidFill>
                <a:highlight>
                  <a:srgbClr val="FFFFFF"/>
                </a:highlight>
                <a:latin typeface="Calibri"/>
                <a:ea typeface="Calibri"/>
                <a:cs typeface="Calibri"/>
                <a:sym typeface="Calibri"/>
              </a:rPr>
              <a:t>Provide various types and arrangements of seating options.</a:t>
            </a:r>
            <a:endParaRPr sz="2000">
              <a:solidFill>
                <a:srgbClr val="000000"/>
              </a:solidFill>
              <a:highlight>
                <a:srgbClr val="FFFFFF"/>
              </a:highlight>
              <a:latin typeface="Calibri"/>
              <a:ea typeface="Calibri"/>
              <a:cs typeface="Calibri"/>
              <a:sym typeface="Calibri"/>
            </a:endParaRPr>
          </a:p>
          <a:p>
            <a:pPr indent="-355600" lvl="0" marL="457200" rtl="0" algn="l">
              <a:spcBef>
                <a:spcPts val="1000"/>
              </a:spcBef>
              <a:spcAft>
                <a:spcPts val="1000"/>
              </a:spcAft>
              <a:buClr>
                <a:schemeClr val="dk1"/>
              </a:buClr>
              <a:buSzPts val="2000"/>
              <a:buFont typeface="Calibri"/>
              <a:buAutoNum type="arabicPeriod"/>
            </a:pPr>
            <a:r>
              <a:rPr lang="en" sz="2000">
                <a:solidFill>
                  <a:schemeClr val="dk1"/>
                </a:solidFill>
                <a:latin typeface="Calibri"/>
                <a:ea typeface="Calibri"/>
                <a:cs typeface="Calibri"/>
                <a:sym typeface="Calibri"/>
              </a:rPr>
              <a:t>Use signage that has wording, quickly recognizable symbols, and braille. One popular example is the directional sign for stairs. Usually, there is the word ‘stairs’ in English underneath a simple flight of stairs.</a:t>
            </a:r>
            <a:endParaRPr sz="2000">
              <a:solidFill>
                <a:srgbClr val="000000"/>
              </a:solidFill>
            </a:endParaRPr>
          </a:p>
        </p:txBody>
      </p:sp>
      <p:sp>
        <p:nvSpPr>
          <p:cNvPr id="168" name="Google Shape;168;p29"/>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16</a:t>
            </a:r>
            <a:endParaRPr b="1"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1109700" y="106150"/>
            <a:ext cx="69246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UD Library Examples Continued</a:t>
            </a:r>
            <a:endParaRPr b="1" sz="4000">
              <a:latin typeface="Calibri"/>
              <a:ea typeface="Calibri"/>
              <a:cs typeface="Calibri"/>
              <a:sym typeface="Calibri"/>
            </a:endParaRPr>
          </a:p>
        </p:txBody>
      </p:sp>
      <p:sp>
        <p:nvSpPr>
          <p:cNvPr id="174" name="Google Shape;174;p30"/>
          <p:cNvSpPr txBox="1"/>
          <p:nvPr>
            <p:ph idx="1" type="body"/>
          </p:nvPr>
        </p:nvSpPr>
        <p:spPr>
          <a:xfrm>
            <a:off x="311700" y="988900"/>
            <a:ext cx="8520600" cy="39906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Clr>
                <a:srgbClr val="000000"/>
              </a:buClr>
              <a:buSzPts val="1300"/>
              <a:buFont typeface="Calibri"/>
              <a:buAutoNum type="arabicPeriod" startAt="4"/>
            </a:pPr>
            <a:r>
              <a:rPr lang="en" sz="1300">
                <a:solidFill>
                  <a:srgbClr val="000000"/>
                </a:solidFill>
                <a:latin typeface="Calibri"/>
                <a:ea typeface="Calibri"/>
                <a:cs typeface="Calibri"/>
                <a:sym typeface="Calibri"/>
              </a:rPr>
              <a:t>At the entrances to the library, have a space that communicates the library layout along with “you are here” locators. This is also helpful in the stacks, particularly for libraries with multiple floors and multiple sections on each floor.</a:t>
            </a:r>
            <a:endParaRPr sz="1300">
              <a:solidFill>
                <a:srgbClr val="000000"/>
              </a:solidFill>
              <a:latin typeface="Calibri"/>
              <a:ea typeface="Calibri"/>
              <a:cs typeface="Calibri"/>
              <a:sym typeface="Calibri"/>
            </a:endParaRPr>
          </a:p>
          <a:p>
            <a:pPr indent="-311150" lvl="0" marL="457200" rtl="0" algn="l">
              <a:lnSpc>
                <a:spcPct val="200000"/>
              </a:lnSpc>
              <a:spcBef>
                <a:spcPts val="1000"/>
              </a:spcBef>
              <a:spcAft>
                <a:spcPts val="0"/>
              </a:spcAft>
              <a:buClr>
                <a:srgbClr val="000000"/>
              </a:buClr>
              <a:buSzPts val="1300"/>
              <a:buFont typeface="Calibri"/>
              <a:buAutoNum type="arabicPeriod" startAt="4"/>
            </a:pPr>
            <a:r>
              <a:rPr lang="en" sz="1300">
                <a:solidFill>
                  <a:srgbClr val="000000"/>
                </a:solidFill>
                <a:latin typeface="Calibri"/>
                <a:ea typeface="Calibri"/>
                <a:cs typeface="Calibri"/>
                <a:sym typeface="Calibri"/>
              </a:rPr>
              <a:t>Consider the placement of power outlets. Avoid power outlets that stick up in the middle of the floor and power outlets behind the bottom bookshelf. Patrons require more access to power outlets and need easy and quick access.</a:t>
            </a:r>
            <a:endParaRPr sz="1300">
              <a:solidFill>
                <a:srgbClr val="000000"/>
              </a:solidFill>
              <a:latin typeface="Calibri"/>
              <a:ea typeface="Calibri"/>
              <a:cs typeface="Calibri"/>
              <a:sym typeface="Calibri"/>
            </a:endParaRPr>
          </a:p>
          <a:p>
            <a:pPr indent="-311150" lvl="0" marL="457200" rtl="0" algn="l">
              <a:lnSpc>
                <a:spcPct val="200000"/>
              </a:lnSpc>
              <a:spcBef>
                <a:spcPts val="1000"/>
              </a:spcBef>
              <a:spcAft>
                <a:spcPts val="0"/>
              </a:spcAft>
              <a:buClr>
                <a:srgbClr val="000000"/>
              </a:buClr>
              <a:buSzPts val="1300"/>
              <a:buFont typeface="Calibri"/>
              <a:buAutoNum type="arabicPeriod" startAt="4"/>
            </a:pPr>
            <a:r>
              <a:rPr lang="en" sz="1300">
                <a:solidFill>
                  <a:srgbClr val="000000"/>
                </a:solidFill>
                <a:latin typeface="Calibri"/>
                <a:ea typeface="Calibri"/>
                <a:cs typeface="Calibri"/>
                <a:sym typeface="Calibri"/>
              </a:rPr>
              <a:t>Shelving takes up a lot of space, and it is hard to navigate around for patrons in a wheelchair. Providing online content such as eBooks and audiobooks allows for more open space at your library.</a:t>
            </a:r>
            <a:endParaRPr sz="1300">
              <a:solidFill>
                <a:srgbClr val="000000"/>
              </a:solidFill>
              <a:latin typeface="Calibri"/>
              <a:ea typeface="Calibri"/>
              <a:cs typeface="Calibri"/>
              <a:sym typeface="Calibri"/>
            </a:endParaRPr>
          </a:p>
          <a:p>
            <a:pPr indent="-311150" lvl="0" marL="457200" rtl="0" algn="l">
              <a:lnSpc>
                <a:spcPct val="200000"/>
              </a:lnSpc>
              <a:spcBef>
                <a:spcPts val="1000"/>
              </a:spcBef>
              <a:spcAft>
                <a:spcPts val="1000"/>
              </a:spcAft>
              <a:buClr>
                <a:srgbClr val="000000"/>
              </a:buClr>
              <a:buSzPts val="1300"/>
              <a:buFont typeface="Calibri"/>
              <a:buAutoNum type="arabicPeriod" startAt="4"/>
            </a:pPr>
            <a:r>
              <a:rPr lang="en" sz="1300">
                <a:solidFill>
                  <a:srgbClr val="000000"/>
                </a:solidFill>
                <a:latin typeface="Calibri"/>
                <a:ea typeface="Calibri"/>
                <a:cs typeface="Calibri"/>
                <a:sym typeface="Calibri"/>
              </a:rPr>
              <a:t>Allow for the patron to create their workspace. </a:t>
            </a:r>
            <a:r>
              <a:rPr lang="en" sz="1200">
                <a:solidFill>
                  <a:srgbClr val="000000"/>
                </a:solidFill>
                <a:highlight>
                  <a:srgbClr val="FFFFFF"/>
                </a:highlight>
                <a:latin typeface="Calibri"/>
                <a:ea typeface="Calibri"/>
                <a:cs typeface="Calibri"/>
                <a:sym typeface="Calibri"/>
              </a:rPr>
              <a:t>Height-adjustable desks also provide a good example of accessible furniture. </a:t>
            </a:r>
            <a:r>
              <a:rPr lang="en" sz="1300">
                <a:solidFill>
                  <a:srgbClr val="000000"/>
                </a:solidFill>
                <a:latin typeface="Calibri"/>
                <a:ea typeface="Calibri"/>
                <a:cs typeface="Calibri"/>
                <a:sym typeface="Calibri"/>
              </a:rPr>
              <a:t>Be sure to design workspaces with enough space so that patrons with mobility issues can easily navigate through the space.</a:t>
            </a:r>
            <a:endParaRPr sz="1300">
              <a:solidFill>
                <a:srgbClr val="000000"/>
              </a:solidFill>
              <a:latin typeface="Calibri"/>
              <a:ea typeface="Calibri"/>
              <a:cs typeface="Calibri"/>
              <a:sym typeface="Calibri"/>
            </a:endParaRPr>
          </a:p>
        </p:txBody>
      </p:sp>
      <p:sp>
        <p:nvSpPr>
          <p:cNvPr id="175" name="Google Shape;175;p30"/>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17</a:t>
            </a:r>
            <a:endParaRPr b="1"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idx="1" type="body"/>
          </p:nvPr>
        </p:nvSpPr>
        <p:spPr>
          <a:xfrm>
            <a:off x="1138050" y="4035600"/>
            <a:ext cx="6867900" cy="738600"/>
          </a:xfrm>
          <a:prstGeom prst="rect">
            <a:avLst/>
          </a:prstGeom>
        </p:spPr>
        <p:txBody>
          <a:bodyPr anchorCtr="0" anchor="ctr" bIns="91425" lIns="91425" spcFirstLastPara="1" rIns="91425" wrap="square" tIns="91425">
            <a:normAutofit lnSpcReduction="10000"/>
          </a:bodyPr>
          <a:lstStyle/>
          <a:p>
            <a:pPr indent="0" lvl="0" marL="0" rtl="0" algn="ctr">
              <a:spcBef>
                <a:spcPts val="0"/>
              </a:spcBef>
              <a:spcAft>
                <a:spcPts val="0"/>
              </a:spcAft>
              <a:buNone/>
            </a:pPr>
            <a:r>
              <a:rPr lang="en" sz="2000" u="sng">
                <a:solidFill>
                  <a:srgbClr val="000000"/>
                </a:solidFill>
                <a:latin typeface="Calibri"/>
                <a:ea typeface="Calibri"/>
                <a:cs typeface="Calibri"/>
                <a:sym typeface="Calibri"/>
              </a:rPr>
              <a:t>Video</a:t>
            </a:r>
            <a:r>
              <a:rPr lang="en" sz="2000">
                <a:solidFill>
                  <a:srgbClr val="000000"/>
                </a:solidFill>
                <a:latin typeface="Calibri"/>
                <a:ea typeface="Calibri"/>
                <a:cs typeface="Calibri"/>
                <a:sym typeface="Calibri"/>
              </a:rPr>
              <a:t>: “The Challenge - Holly Jin - Physical Barriers” (3:20) - </a:t>
            </a:r>
            <a:endParaRPr sz="2000">
              <a:solidFill>
                <a:srgbClr val="000000"/>
              </a:solidFill>
              <a:latin typeface="Calibri"/>
              <a:ea typeface="Calibri"/>
              <a:cs typeface="Calibri"/>
              <a:sym typeface="Calibri"/>
            </a:endParaRPr>
          </a:p>
          <a:p>
            <a:pPr indent="0" lvl="0" marL="0" rtl="0" algn="ctr">
              <a:spcBef>
                <a:spcPts val="0"/>
              </a:spcBef>
              <a:spcAft>
                <a:spcPts val="0"/>
              </a:spcAft>
              <a:buNone/>
            </a:pPr>
            <a:r>
              <a:rPr lang="en" sz="2000" u="sng">
                <a:solidFill>
                  <a:schemeClr val="hlink"/>
                </a:solidFill>
                <a:latin typeface="Calibri"/>
                <a:ea typeface="Calibri"/>
                <a:cs typeface="Calibri"/>
                <a:sym typeface="Calibri"/>
                <a:hlinkClick r:id="rId3"/>
              </a:rPr>
              <a:t>Link to Challenge Video</a:t>
            </a:r>
            <a:endParaRPr sz="2000">
              <a:solidFill>
                <a:srgbClr val="000000"/>
              </a:solidFill>
              <a:latin typeface="Calibri"/>
              <a:ea typeface="Calibri"/>
              <a:cs typeface="Calibri"/>
              <a:sym typeface="Calibri"/>
            </a:endParaRPr>
          </a:p>
        </p:txBody>
      </p:sp>
      <p:pic>
        <p:nvPicPr>
          <p:cNvPr descr="Screenshot of Holly Jin's Challenge Video. the Top of the video states &quot;Library Services to Persons with Disabilities: A Problem-Based Learning Approach.&quot; Below that is a video of Holly Jin captured with her computer camera. The captions at the bottom read &quot;...and collections and a lot of people from the community....&quot;" id="181" name="Google Shape;181;p31" title="Project ENABLE - Challenge Video Screenshot (#1)"/>
          <p:cNvPicPr preferRelativeResize="0"/>
          <p:nvPr/>
        </p:nvPicPr>
        <p:blipFill rotWithShape="1">
          <a:blip r:embed="rId4">
            <a:alphaModFix/>
          </a:blip>
          <a:srcRect b="26778" l="12948" r="13608" t="15146"/>
          <a:stretch/>
        </p:blipFill>
        <p:spPr>
          <a:xfrm>
            <a:off x="1425375" y="1106825"/>
            <a:ext cx="6293251" cy="2799449"/>
          </a:xfrm>
          <a:prstGeom prst="rect">
            <a:avLst/>
          </a:prstGeom>
          <a:noFill/>
          <a:ln>
            <a:noFill/>
          </a:ln>
        </p:spPr>
      </p:pic>
      <p:sp>
        <p:nvSpPr>
          <p:cNvPr id="182" name="Google Shape;182;p31"/>
          <p:cNvSpPr txBox="1"/>
          <p:nvPr/>
        </p:nvSpPr>
        <p:spPr>
          <a:xfrm>
            <a:off x="452700" y="177100"/>
            <a:ext cx="8238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latin typeface="Calibri"/>
                <a:ea typeface="Calibri"/>
                <a:cs typeface="Calibri"/>
                <a:sym typeface="Calibri"/>
              </a:rPr>
              <a:t>Project ENABLE - Challenge Video (#1)</a:t>
            </a:r>
            <a:endParaRPr b="1" sz="4000">
              <a:latin typeface="Calibri"/>
              <a:ea typeface="Calibri"/>
              <a:cs typeface="Calibri"/>
              <a:sym typeface="Calibri"/>
            </a:endParaRPr>
          </a:p>
        </p:txBody>
      </p:sp>
      <p:sp>
        <p:nvSpPr>
          <p:cNvPr id="183" name="Google Shape;183;p31"/>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18</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423800" y="2150850"/>
            <a:ext cx="23760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Welcome!</a:t>
            </a:r>
            <a:endParaRPr b="1" sz="4000">
              <a:latin typeface="Calibri"/>
              <a:ea typeface="Calibri"/>
              <a:cs typeface="Calibri"/>
              <a:sym typeface="Calibri"/>
            </a:endParaRPr>
          </a:p>
        </p:txBody>
      </p:sp>
      <p:pic>
        <p:nvPicPr>
          <p:cNvPr descr="Top left of the PowerPoint slide. Black man in wheelchair next to blue bookcase in a library. The man is reaching to a shelf to pick up a book and is smiling." id="62" name="Google Shape;62;p14" title="Welcome Photo #1"/>
          <p:cNvPicPr preferRelativeResize="0"/>
          <p:nvPr/>
        </p:nvPicPr>
        <p:blipFill rotWithShape="1">
          <a:blip r:embed="rId3">
            <a:alphaModFix/>
          </a:blip>
          <a:srcRect b="0" l="0" r="53812" t="0"/>
          <a:stretch/>
        </p:blipFill>
        <p:spPr>
          <a:xfrm>
            <a:off x="89075" y="228400"/>
            <a:ext cx="3172924" cy="2502175"/>
          </a:xfrm>
          <a:prstGeom prst="rect">
            <a:avLst/>
          </a:prstGeom>
          <a:noFill/>
          <a:ln>
            <a:noFill/>
          </a:ln>
        </p:spPr>
      </p:pic>
      <p:pic>
        <p:nvPicPr>
          <p:cNvPr descr="Bottom right corner of the PowerPoint slide. The image shows a person, off to the side, reading a book. The photo only shows the person from chest level. The background is a bookcase in a library." id="63" name="Google Shape;63;p14" title="Welcome Photo #2"/>
          <p:cNvPicPr preferRelativeResize="0"/>
          <p:nvPr/>
        </p:nvPicPr>
        <p:blipFill rotWithShape="1">
          <a:blip r:embed="rId4">
            <a:alphaModFix/>
          </a:blip>
          <a:srcRect b="13593" l="5712" r="13033" t="6725"/>
          <a:stretch/>
        </p:blipFill>
        <p:spPr>
          <a:xfrm>
            <a:off x="5874600" y="2349100"/>
            <a:ext cx="3067550" cy="2638525"/>
          </a:xfrm>
          <a:prstGeom prst="rect">
            <a:avLst/>
          </a:prstGeom>
          <a:noFill/>
          <a:ln>
            <a:noFill/>
          </a:ln>
        </p:spPr>
      </p:pic>
      <p:sp>
        <p:nvSpPr>
          <p:cNvPr id="64" name="Google Shape;64;p14"/>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a:t>
            </a:r>
            <a:endParaRPr b="1"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idx="1" type="body"/>
          </p:nvPr>
        </p:nvSpPr>
        <p:spPr>
          <a:xfrm>
            <a:off x="2274600" y="4195750"/>
            <a:ext cx="4594800" cy="768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What would you do to solve this problem?</a:t>
            </a:r>
            <a:endParaRPr sz="2000">
              <a:solidFill>
                <a:schemeClr val="dk1"/>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189" name="Google Shape;189;p32" title="Question/Discussion (#2) Photo"/>
          <p:cNvPicPr preferRelativeResize="0"/>
          <p:nvPr/>
        </p:nvPicPr>
        <p:blipFill>
          <a:blip r:embed="rId3">
            <a:alphaModFix/>
          </a:blip>
          <a:stretch>
            <a:fillRect/>
          </a:stretch>
        </p:blipFill>
        <p:spPr>
          <a:xfrm>
            <a:off x="3234537" y="1274375"/>
            <a:ext cx="2674973" cy="2674973"/>
          </a:xfrm>
          <a:prstGeom prst="rect">
            <a:avLst/>
          </a:prstGeom>
          <a:noFill/>
          <a:ln>
            <a:noFill/>
          </a:ln>
        </p:spPr>
      </p:pic>
      <p:sp>
        <p:nvSpPr>
          <p:cNvPr id="190" name="Google Shape;190;p32"/>
          <p:cNvSpPr txBox="1"/>
          <p:nvPr/>
        </p:nvSpPr>
        <p:spPr>
          <a:xfrm>
            <a:off x="2862300" y="386000"/>
            <a:ext cx="34194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4000">
                <a:solidFill>
                  <a:schemeClr val="dk1"/>
                </a:solidFill>
                <a:latin typeface="Calibri"/>
                <a:ea typeface="Calibri"/>
                <a:cs typeface="Calibri"/>
                <a:sym typeface="Calibri"/>
              </a:rPr>
              <a:t>Discussion (#2)</a:t>
            </a:r>
            <a:endParaRPr b="1" sz="4000">
              <a:latin typeface="Calibri"/>
              <a:ea typeface="Calibri"/>
              <a:cs typeface="Calibri"/>
              <a:sym typeface="Calibri"/>
            </a:endParaRPr>
          </a:p>
        </p:txBody>
      </p:sp>
      <p:sp>
        <p:nvSpPr>
          <p:cNvPr id="191" name="Google Shape;191;p32"/>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19</a:t>
            </a:r>
            <a:endParaRPr b="1"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idx="1" type="body"/>
          </p:nvPr>
        </p:nvSpPr>
        <p:spPr>
          <a:xfrm>
            <a:off x="658650" y="4214975"/>
            <a:ext cx="7826700" cy="6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35"/>
              <a:buFont typeface="Arial"/>
              <a:buNone/>
            </a:pPr>
            <a:r>
              <a:rPr lang="en" sz="2000" u="sng">
                <a:solidFill>
                  <a:schemeClr val="dk1"/>
                </a:solidFill>
                <a:latin typeface="Calibri"/>
                <a:ea typeface="Calibri"/>
                <a:cs typeface="Calibri"/>
                <a:sym typeface="Calibri"/>
              </a:rPr>
              <a:t>Video</a:t>
            </a:r>
            <a:r>
              <a:rPr lang="en" sz="2000">
                <a:solidFill>
                  <a:schemeClr val="dk1"/>
                </a:solidFill>
                <a:latin typeface="Calibri"/>
                <a:ea typeface="Calibri"/>
                <a:cs typeface="Calibri"/>
                <a:sym typeface="Calibri"/>
              </a:rPr>
              <a:t>: “The Solution - Holly Jin - Physical Barriers.” (7:24) - </a:t>
            </a:r>
            <a:endParaRPr sz="2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935"/>
              <a:buFont typeface="Arial"/>
              <a:buNone/>
            </a:pPr>
            <a:r>
              <a:rPr lang="en" sz="2000" u="sng">
                <a:solidFill>
                  <a:schemeClr val="hlink"/>
                </a:solidFill>
                <a:latin typeface="Calibri"/>
                <a:ea typeface="Calibri"/>
                <a:cs typeface="Calibri"/>
                <a:sym typeface="Calibri"/>
                <a:hlinkClick r:id="rId3"/>
              </a:rPr>
              <a:t>Link to Solutions Video</a:t>
            </a:r>
            <a:endParaRPr sz="2000">
              <a:latin typeface="Calibri"/>
              <a:ea typeface="Calibri"/>
              <a:cs typeface="Calibri"/>
              <a:sym typeface="Calibri"/>
            </a:endParaRPr>
          </a:p>
        </p:txBody>
      </p:sp>
      <p:pic>
        <p:nvPicPr>
          <p:cNvPr descr="Screenshot of Holly Jin's Solutions Video. The top reads &quot;Library Services to Persons with Disabilities: A Problem-Based Learning Approach.&quot; On Holly's video, it shows a shelving image with the bottom circled in yellow. To the right is a text bar that reads &quot;Shelving Unit UD Principle: 'Low Physical Effort'.&quot;" id="197" name="Google Shape;197;p33" title="Project ENABLE - Solutions Video Screenshot (#1)"/>
          <p:cNvPicPr preferRelativeResize="0"/>
          <p:nvPr/>
        </p:nvPicPr>
        <p:blipFill rotWithShape="1">
          <a:blip r:embed="rId4">
            <a:alphaModFix/>
          </a:blip>
          <a:srcRect b="27753" l="13207" r="13295" t="15071"/>
          <a:stretch/>
        </p:blipFill>
        <p:spPr>
          <a:xfrm>
            <a:off x="1258765" y="1045973"/>
            <a:ext cx="6626477" cy="2899776"/>
          </a:xfrm>
          <a:prstGeom prst="rect">
            <a:avLst/>
          </a:prstGeom>
          <a:noFill/>
          <a:ln>
            <a:noFill/>
          </a:ln>
        </p:spPr>
      </p:pic>
      <p:sp>
        <p:nvSpPr>
          <p:cNvPr id="198" name="Google Shape;198;p33"/>
          <p:cNvSpPr txBox="1"/>
          <p:nvPr/>
        </p:nvSpPr>
        <p:spPr>
          <a:xfrm>
            <a:off x="538501" y="144750"/>
            <a:ext cx="8067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latin typeface="Calibri"/>
                <a:ea typeface="Calibri"/>
                <a:cs typeface="Calibri"/>
                <a:sym typeface="Calibri"/>
              </a:rPr>
              <a:t>Project ENABLE - Solutions Video (#1)</a:t>
            </a:r>
            <a:endParaRPr b="1" sz="4000">
              <a:latin typeface="Calibri"/>
              <a:ea typeface="Calibri"/>
              <a:cs typeface="Calibri"/>
              <a:sym typeface="Calibri"/>
            </a:endParaRPr>
          </a:p>
        </p:txBody>
      </p:sp>
      <p:sp>
        <p:nvSpPr>
          <p:cNvPr id="199" name="Google Shape;199;p3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20</a:t>
            </a:r>
            <a:endParaRPr b="1"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586200" y="2150850"/>
            <a:ext cx="797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Universal Design for Learning</a:t>
            </a:r>
            <a:endParaRPr b="1" sz="5000">
              <a:latin typeface="Calibri"/>
              <a:ea typeface="Calibri"/>
              <a:cs typeface="Calibri"/>
              <a:sym typeface="Calibri"/>
            </a:endParaRPr>
          </a:p>
        </p:txBody>
      </p:sp>
      <p:sp>
        <p:nvSpPr>
          <p:cNvPr id="205" name="Google Shape;205;p3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21</a:t>
            </a:r>
            <a:endParaRPr b="1"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207300" y="173700"/>
            <a:ext cx="87294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highlight>
                  <a:srgbClr val="FFFFFF"/>
                </a:highlight>
                <a:latin typeface="Calibri"/>
                <a:ea typeface="Calibri"/>
                <a:cs typeface="Calibri"/>
                <a:sym typeface="Calibri"/>
              </a:rPr>
              <a:t>Center for Applied Special Technology (CAST)</a:t>
            </a:r>
            <a:endParaRPr b="1" sz="3600">
              <a:latin typeface="Calibri"/>
              <a:ea typeface="Calibri"/>
              <a:cs typeface="Calibri"/>
              <a:sym typeface="Calibri"/>
            </a:endParaRPr>
          </a:p>
        </p:txBody>
      </p:sp>
      <p:sp>
        <p:nvSpPr>
          <p:cNvPr id="211" name="Google Shape;211;p35"/>
          <p:cNvSpPr txBox="1"/>
          <p:nvPr>
            <p:ph idx="1" type="body"/>
          </p:nvPr>
        </p:nvSpPr>
        <p:spPr>
          <a:xfrm>
            <a:off x="311700" y="969125"/>
            <a:ext cx="8520600" cy="3306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Calibri"/>
              <a:buAutoNum type="arabicPeriod"/>
            </a:pPr>
            <a:r>
              <a:rPr lang="en" u="sng">
                <a:solidFill>
                  <a:srgbClr val="000000"/>
                </a:solidFill>
                <a:latin typeface="Calibri"/>
                <a:ea typeface="Calibri"/>
                <a:cs typeface="Calibri"/>
                <a:sym typeface="Calibri"/>
              </a:rPr>
              <a:t>Engagement</a:t>
            </a:r>
            <a:r>
              <a:rPr lang="en">
                <a:solidFill>
                  <a:srgbClr val="000000"/>
                </a:solidFill>
                <a:latin typeface="Calibri"/>
                <a:ea typeface="Calibri"/>
                <a:cs typeface="Calibri"/>
                <a:sym typeface="Calibri"/>
              </a:rPr>
              <a:t> - Offer patrons different ways to interact with your content that interests and engage them.</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0"/>
              </a:spcAft>
              <a:buClr>
                <a:srgbClr val="000000"/>
              </a:buClr>
              <a:buSzPts val="1800"/>
              <a:buFont typeface="Calibri"/>
              <a:buAutoNum type="arabicPeriod"/>
            </a:pPr>
            <a:r>
              <a:rPr lang="en" u="sng">
                <a:solidFill>
                  <a:srgbClr val="000000"/>
                </a:solidFill>
                <a:latin typeface="Calibri"/>
                <a:ea typeface="Calibri"/>
                <a:cs typeface="Calibri"/>
                <a:sym typeface="Calibri"/>
              </a:rPr>
              <a:t>Representation</a:t>
            </a:r>
            <a:r>
              <a:rPr lang="en">
                <a:solidFill>
                  <a:srgbClr val="000000"/>
                </a:solidFill>
                <a:latin typeface="Calibri"/>
                <a:ea typeface="Calibri"/>
                <a:cs typeface="Calibri"/>
                <a:sym typeface="Calibri"/>
              </a:rPr>
              <a:t> - Present your information in different ways throughout the library program. Don’t just choose one method. Variety adds to interest and engagement, particularly the use of interactive methods of presenting the information.</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1000"/>
              </a:spcAft>
              <a:buClr>
                <a:srgbClr val="000000"/>
              </a:buClr>
              <a:buSzPts val="1800"/>
              <a:buFont typeface="Calibri"/>
              <a:buAutoNum type="arabicPeriod"/>
            </a:pPr>
            <a:r>
              <a:rPr lang="en" u="sng">
                <a:solidFill>
                  <a:srgbClr val="000000"/>
                </a:solidFill>
                <a:latin typeface="Calibri"/>
                <a:ea typeface="Calibri"/>
                <a:cs typeface="Calibri"/>
                <a:sym typeface="Calibri"/>
              </a:rPr>
              <a:t>Action and Expression</a:t>
            </a:r>
            <a:r>
              <a:rPr lang="en">
                <a:solidFill>
                  <a:srgbClr val="000000"/>
                </a:solidFill>
                <a:latin typeface="Calibri"/>
                <a:ea typeface="Calibri"/>
                <a:cs typeface="Calibri"/>
                <a:sym typeface="Calibri"/>
              </a:rPr>
              <a:t> - Provide different ways to allow the patrons to demonstrate what they’ve learned.</a:t>
            </a:r>
            <a:endParaRPr>
              <a:solidFill>
                <a:srgbClr val="000000"/>
              </a:solidFill>
            </a:endParaRPr>
          </a:p>
        </p:txBody>
      </p:sp>
      <p:sp>
        <p:nvSpPr>
          <p:cNvPr id="212" name="Google Shape;212;p3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22</a:t>
            </a:r>
            <a:endParaRPr b="1"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3135600" y="193000"/>
            <a:ext cx="2872800" cy="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Engagement</a:t>
            </a:r>
            <a:r>
              <a:rPr b="1" lang="en" sz="3600"/>
              <a:t> </a:t>
            </a:r>
            <a:endParaRPr b="1" sz="3600"/>
          </a:p>
        </p:txBody>
      </p:sp>
      <p:sp>
        <p:nvSpPr>
          <p:cNvPr id="218" name="Google Shape;218;p36"/>
          <p:cNvSpPr txBox="1"/>
          <p:nvPr>
            <p:ph idx="1" type="body"/>
          </p:nvPr>
        </p:nvSpPr>
        <p:spPr>
          <a:xfrm>
            <a:off x="311700" y="1673600"/>
            <a:ext cx="2930700" cy="20997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Roleplay</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Activities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1000"/>
              </a:spcAft>
              <a:buClr>
                <a:schemeClr val="dk1"/>
              </a:buClr>
              <a:buSzPts val="2000"/>
              <a:buFont typeface="Calibri"/>
              <a:buChar char="●"/>
            </a:pPr>
            <a:r>
              <a:rPr lang="en" sz="2000">
                <a:solidFill>
                  <a:schemeClr val="dk1"/>
                </a:solidFill>
                <a:latin typeface="Calibri"/>
                <a:ea typeface="Calibri"/>
                <a:cs typeface="Calibri"/>
                <a:sym typeface="Calibri"/>
              </a:rPr>
              <a:t>Group discussions</a:t>
            </a:r>
            <a:endParaRPr sz="2000">
              <a:solidFill>
                <a:srgbClr val="000000"/>
              </a:solidFill>
            </a:endParaRPr>
          </a:p>
        </p:txBody>
      </p:sp>
      <p:pic>
        <p:nvPicPr>
          <p:cNvPr descr="Image of a Librarian reading to a group of children in a library." id="219" name="Google Shape;219;p36" title="Story Time Photo"/>
          <p:cNvPicPr preferRelativeResize="0"/>
          <p:nvPr/>
        </p:nvPicPr>
        <p:blipFill>
          <a:blip r:embed="rId3">
            <a:alphaModFix/>
          </a:blip>
          <a:stretch>
            <a:fillRect/>
          </a:stretch>
        </p:blipFill>
        <p:spPr>
          <a:xfrm>
            <a:off x="4803600" y="1734000"/>
            <a:ext cx="2984125" cy="2156850"/>
          </a:xfrm>
          <a:prstGeom prst="rect">
            <a:avLst/>
          </a:prstGeom>
          <a:noFill/>
          <a:ln>
            <a:noFill/>
          </a:ln>
        </p:spPr>
      </p:pic>
      <p:sp>
        <p:nvSpPr>
          <p:cNvPr id="220" name="Google Shape;220;p3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23</a:t>
            </a:r>
            <a:endParaRPr b="1"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2749500" y="308800"/>
            <a:ext cx="3645000" cy="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Representation</a:t>
            </a:r>
            <a:endParaRPr b="1" sz="4000">
              <a:latin typeface="Calibri"/>
              <a:ea typeface="Calibri"/>
              <a:cs typeface="Calibri"/>
              <a:sym typeface="Calibri"/>
            </a:endParaRPr>
          </a:p>
        </p:txBody>
      </p:sp>
      <p:sp>
        <p:nvSpPr>
          <p:cNvPr id="226" name="Google Shape;226;p37"/>
          <p:cNvSpPr txBox="1"/>
          <p:nvPr>
            <p:ph idx="1" type="body"/>
          </p:nvPr>
        </p:nvSpPr>
        <p:spPr>
          <a:xfrm>
            <a:off x="311700" y="1027088"/>
            <a:ext cx="8520600" cy="34164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Lectures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Discussions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Videos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Debates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1000"/>
              </a:spcAft>
              <a:buClr>
                <a:schemeClr val="dk1"/>
              </a:buClr>
              <a:buSzPts val="2000"/>
              <a:buFont typeface="Calibri"/>
              <a:buChar char="●"/>
            </a:pPr>
            <a:r>
              <a:rPr lang="en" sz="2000">
                <a:solidFill>
                  <a:schemeClr val="dk1"/>
                </a:solidFill>
                <a:latin typeface="Calibri"/>
                <a:ea typeface="Calibri"/>
                <a:cs typeface="Calibri"/>
                <a:sym typeface="Calibri"/>
              </a:rPr>
              <a:t>Computer-based presentations</a:t>
            </a:r>
            <a:endParaRPr sz="2800">
              <a:solidFill>
                <a:srgbClr val="000000"/>
              </a:solidFill>
            </a:endParaRPr>
          </a:p>
        </p:txBody>
      </p:sp>
      <p:sp>
        <p:nvSpPr>
          <p:cNvPr id="227" name="Google Shape;227;p3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24</a:t>
            </a:r>
            <a:endParaRPr b="1" sz="1200"/>
          </a:p>
        </p:txBody>
      </p:sp>
      <p:pic>
        <p:nvPicPr>
          <p:cNvPr descr="Stock photo of a focus group. There are seven people. One person is in a wheelchair." id="228" name="Google Shape;228;p37" title="Representation"/>
          <p:cNvPicPr preferRelativeResize="0"/>
          <p:nvPr/>
        </p:nvPicPr>
        <p:blipFill>
          <a:blip r:embed="rId3">
            <a:alphaModFix/>
          </a:blip>
          <a:stretch>
            <a:fillRect/>
          </a:stretch>
        </p:blipFill>
        <p:spPr>
          <a:xfrm>
            <a:off x="4444650" y="1715375"/>
            <a:ext cx="3709399" cy="2160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1705500" y="250900"/>
            <a:ext cx="5733000" cy="7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t>Action and Expression</a:t>
            </a:r>
            <a:endParaRPr b="1" sz="4000"/>
          </a:p>
        </p:txBody>
      </p:sp>
      <p:sp>
        <p:nvSpPr>
          <p:cNvPr id="234" name="Google Shape;234;p38"/>
          <p:cNvSpPr txBox="1"/>
          <p:nvPr>
            <p:ph idx="1" type="body"/>
          </p:nvPr>
        </p:nvSpPr>
        <p:spPr>
          <a:xfrm>
            <a:off x="311700" y="1486125"/>
            <a:ext cx="8520600" cy="29682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Written evidence of learning</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Questioning (encourage patrons to ask questions)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Media-based or technology-based evidence of learning (vidoes, interactive learning games like Kahoot)</a:t>
            </a:r>
            <a:endParaRPr sz="2800">
              <a:solidFill>
                <a:srgbClr val="000000"/>
              </a:solidFill>
            </a:endParaRPr>
          </a:p>
        </p:txBody>
      </p:sp>
      <p:sp>
        <p:nvSpPr>
          <p:cNvPr id="235" name="Google Shape;235;p3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25</a:t>
            </a:r>
            <a:endParaRPr b="1"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873300" y="231600"/>
            <a:ext cx="7397400" cy="8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Diving Deeper into UDL Principles</a:t>
            </a:r>
            <a:endParaRPr b="1" sz="4000">
              <a:latin typeface="Calibri"/>
              <a:ea typeface="Calibri"/>
              <a:cs typeface="Calibri"/>
              <a:sym typeface="Calibri"/>
            </a:endParaRPr>
          </a:p>
        </p:txBody>
      </p:sp>
      <p:sp>
        <p:nvSpPr>
          <p:cNvPr id="241" name="Google Shape;241;p39"/>
          <p:cNvSpPr txBox="1"/>
          <p:nvPr>
            <p:ph idx="1" type="body"/>
          </p:nvPr>
        </p:nvSpPr>
        <p:spPr>
          <a:xfrm>
            <a:off x="311700" y="1051800"/>
            <a:ext cx="8520600" cy="374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000000"/>
                </a:solidFill>
                <a:latin typeface="Calibri"/>
                <a:ea typeface="Calibri"/>
                <a:cs typeface="Calibri"/>
                <a:sym typeface="Calibri"/>
              </a:rPr>
              <a:t>Each of the UDL principles is further specified by a number of guidelines, with checkpoints that expand upon the guidelines.</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sz="2000">
              <a:solidFill>
                <a:srgbClr val="000000"/>
              </a:solidFill>
              <a:latin typeface="Calibri"/>
              <a:ea typeface="Calibri"/>
              <a:cs typeface="Calibri"/>
              <a:sym typeface="Calibri"/>
            </a:endParaRPr>
          </a:p>
          <a:p>
            <a:pPr indent="0" lvl="0" marL="0" rtl="0" algn="l">
              <a:spcBef>
                <a:spcPts val="0"/>
              </a:spcBef>
              <a:spcAft>
                <a:spcPts val="0"/>
              </a:spcAft>
              <a:buNone/>
            </a:pPr>
            <a:r>
              <a:rPr lang="en" sz="2000">
                <a:solidFill>
                  <a:srgbClr val="000000"/>
                </a:solidFill>
                <a:latin typeface="Calibri"/>
                <a:ea typeface="Calibri"/>
                <a:cs typeface="Calibri"/>
                <a:sym typeface="Calibri"/>
              </a:rPr>
              <a:t>Provide options for perception:</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Provide captions or transcript for a video.</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Present text in larger font sizes.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Provide tactile alternatives for visual displays.</a:t>
            </a:r>
            <a:endParaRPr sz="2000">
              <a:solidFill>
                <a:srgbClr val="000000"/>
              </a:solidFill>
              <a:latin typeface="Calibri"/>
              <a:ea typeface="Calibri"/>
              <a:cs typeface="Calibri"/>
              <a:sym typeface="Calibri"/>
            </a:endParaRPr>
          </a:p>
        </p:txBody>
      </p:sp>
      <p:sp>
        <p:nvSpPr>
          <p:cNvPr id="242" name="Google Shape;242;p39"/>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26</a:t>
            </a:r>
            <a:endParaRPr b="1"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937650" y="318450"/>
            <a:ext cx="72687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Each Patron’s Needs are Different</a:t>
            </a:r>
            <a:endParaRPr b="1" sz="4000">
              <a:latin typeface="Calibri"/>
              <a:ea typeface="Calibri"/>
              <a:cs typeface="Calibri"/>
              <a:sym typeface="Calibri"/>
            </a:endParaRPr>
          </a:p>
        </p:txBody>
      </p:sp>
      <p:sp>
        <p:nvSpPr>
          <p:cNvPr id="248" name="Google Shape;248;p40"/>
          <p:cNvSpPr txBox="1"/>
          <p:nvPr>
            <p:ph idx="1" type="body"/>
          </p:nvPr>
        </p:nvSpPr>
        <p:spPr>
          <a:xfrm>
            <a:off x="311700" y="1287575"/>
            <a:ext cx="8520600" cy="3411900"/>
          </a:xfrm>
          <a:prstGeom prst="rect">
            <a:avLst/>
          </a:prstGeom>
        </p:spPr>
        <p:txBody>
          <a:bodyPr anchorCtr="0" anchor="t" bIns="91425" lIns="91425" spcFirstLastPara="1" rIns="91425" wrap="square" tIns="91425">
            <a:normAutofit lnSpcReduction="10000"/>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Patrons with mobility issues might not be able to participate in certain activities.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Patrons who have a hard time sitting still need to move and get up during the program.</a:t>
            </a:r>
            <a:endParaRPr sz="2000">
              <a:solidFill>
                <a:srgbClr val="000000"/>
              </a:solidFill>
              <a:latin typeface="Calibri"/>
              <a:ea typeface="Calibri"/>
              <a:cs typeface="Calibri"/>
              <a:sym typeface="Calibri"/>
            </a:endParaRPr>
          </a:p>
          <a:p>
            <a:pPr indent="-355600" lvl="0" marL="457200" rtl="0" algn="l">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Patrons who have learning disabilities each have different </a:t>
            </a:r>
            <a:r>
              <a:rPr lang="en" sz="2000">
                <a:solidFill>
                  <a:srgbClr val="000000"/>
                </a:solidFill>
                <a:highlight>
                  <a:srgbClr val="FFFFFF"/>
                </a:highlight>
                <a:latin typeface="Calibri"/>
                <a:ea typeface="Calibri"/>
                <a:cs typeface="Calibri"/>
                <a:sym typeface="Calibri"/>
              </a:rPr>
              <a:t>approaches to how they receive and process information.</a:t>
            </a:r>
            <a:endParaRPr sz="2000">
              <a:solidFill>
                <a:srgbClr val="000000"/>
              </a:solidFill>
              <a:latin typeface="Calibri"/>
              <a:ea typeface="Calibri"/>
              <a:cs typeface="Calibri"/>
              <a:sym typeface="Calibri"/>
            </a:endParaRPr>
          </a:p>
        </p:txBody>
      </p:sp>
      <p:sp>
        <p:nvSpPr>
          <p:cNvPr id="249" name="Google Shape;249;p40"/>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27</a:t>
            </a:r>
            <a:endParaRPr b="1"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2149500" y="144750"/>
            <a:ext cx="4845000" cy="6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Library UDL Examples</a:t>
            </a:r>
            <a:endParaRPr b="1" sz="4000">
              <a:latin typeface="Calibri"/>
              <a:ea typeface="Calibri"/>
              <a:cs typeface="Calibri"/>
              <a:sym typeface="Calibri"/>
            </a:endParaRPr>
          </a:p>
        </p:txBody>
      </p:sp>
      <p:sp>
        <p:nvSpPr>
          <p:cNvPr id="255" name="Google Shape;255;p41"/>
          <p:cNvSpPr txBox="1"/>
          <p:nvPr>
            <p:ph idx="1" type="body"/>
          </p:nvPr>
        </p:nvSpPr>
        <p:spPr>
          <a:xfrm>
            <a:off x="311700" y="883875"/>
            <a:ext cx="8520600" cy="3850500"/>
          </a:xfrm>
          <a:prstGeom prst="rect">
            <a:avLst/>
          </a:prstGeom>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Providing e-books in multiple formats.</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Providing instructional materials in large, legible fonts.</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Finding alternative materials for students with disabilities before beginning instruction or a library program.</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Using different media </a:t>
            </a:r>
            <a:r>
              <a:rPr lang="en" sz="1700">
                <a:solidFill>
                  <a:srgbClr val="000000"/>
                </a:solidFill>
                <a:highlight>
                  <a:srgbClr val="FFFFFF"/>
                </a:highlight>
                <a:latin typeface="Calibri"/>
                <a:ea typeface="Calibri"/>
                <a:cs typeface="Calibri"/>
                <a:sym typeface="Calibri"/>
              </a:rPr>
              <a:t>and visual representations </a:t>
            </a:r>
            <a:r>
              <a:rPr lang="en" sz="1700">
                <a:solidFill>
                  <a:srgbClr val="000000"/>
                </a:solidFill>
                <a:latin typeface="Calibri"/>
                <a:ea typeface="Calibri"/>
                <a:cs typeface="Calibri"/>
                <a:sym typeface="Calibri"/>
              </a:rPr>
              <a:t>to explain a concept, including videos and infographics.</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1000"/>
              </a:spcAft>
              <a:buClr>
                <a:srgbClr val="000000"/>
              </a:buClr>
              <a:buSzPts val="1700"/>
              <a:buFont typeface="Calibri"/>
              <a:buAutoNum type="arabicPeriod"/>
            </a:pPr>
            <a:r>
              <a:rPr lang="en" sz="1700">
                <a:solidFill>
                  <a:srgbClr val="000000"/>
                </a:solidFill>
                <a:latin typeface="Calibri"/>
                <a:ea typeface="Calibri"/>
                <a:cs typeface="Calibri"/>
                <a:sym typeface="Calibri"/>
              </a:rPr>
              <a:t>Downloading apps designed for students with disabilities.</a:t>
            </a:r>
            <a:endParaRPr sz="1700">
              <a:solidFill>
                <a:srgbClr val="000000"/>
              </a:solidFill>
            </a:endParaRPr>
          </a:p>
        </p:txBody>
      </p:sp>
      <p:sp>
        <p:nvSpPr>
          <p:cNvPr id="256" name="Google Shape;256;p41"/>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28</a:t>
            </a:r>
            <a:endParaRPr b="1"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678250" y="2180400"/>
            <a:ext cx="3787500" cy="78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Introductions</a:t>
            </a:r>
            <a:endParaRPr b="1" sz="5000">
              <a:latin typeface="Calibri"/>
              <a:ea typeface="Calibri"/>
              <a:cs typeface="Calibri"/>
              <a:sym typeface="Calibri"/>
            </a:endParaRPr>
          </a:p>
        </p:txBody>
      </p:sp>
      <p:sp>
        <p:nvSpPr>
          <p:cNvPr id="70" name="Google Shape;70;p15"/>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a:t>
            </a:r>
            <a:endParaRPr b="1"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2"/>
          <p:cNvSpPr txBox="1"/>
          <p:nvPr>
            <p:ph type="title"/>
          </p:nvPr>
        </p:nvSpPr>
        <p:spPr>
          <a:xfrm>
            <a:off x="453438" y="319350"/>
            <a:ext cx="8237100" cy="8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latin typeface="Calibri"/>
                <a:ea typeface="Calibri"/>
                <a:cs typeface="Calibri"/>
                <a:sym typeface="Calibri"/>
              </a:rPr>
              <a:t>Project ENABLE - Challenge Video (#2)</a:t>
            </a:r>
            <a:endParaRPr b="1" sz="4000">
              <a:latin typeface="Calibri"/>
              <a:ea typeface="Calibri"/>
              <a:cs typeface="Calibri"/>
              <a:sym typeface="Calibri"/>
            </a:endParaRPr>
          </a:p>
        </p:txBody>
      </p:sp>
      <p:sp>
        <p:nvSpPr>
          <p:cNvPr id="262" name="Google Shape;262;p42"/>
          <p:cNvSpPr txBox="1"/>
          <p:nvPr>
            <p:ph idx="1" type="body"/>
          </p:nvPr>
        </p:nvSpPr>
        <p:spPr>
          <a:xfrm>
            <a:off x="311700" y="3917950"/>
            <a:ext cx="8520600" cy="1008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u="sng">
                <a:solidFill>
                  <a:srgbClr val="000000"/>
                </a:solidFill>
                <a:latin typeface="Calibri"/>
                <a:ea typeface="Calibri"/>
                <a:cs typeface="Calibri"/>
                <a:sym typeface="Calibri"/>
              </a:rPr>
              <a:t>Video</a:t>
            </a:r>
            <a:r>
              <a:rPr lang="en" sz="2000">
                <a:solidFill>
                  <a:srgbClr val="000000"/>
                </a:solidFill>
                <a:latin typeface="Calibri"/>
                <a:ea typeface="Calibri"/>
                <a:cs typeface="Calibri"/>
                <a:sym typeface="Calibri"/>
              </a:rPr>
              <a:t>: The Challenge - Tina Dolcetti - Low Cost UDL Sources” (2:36)</a:t>
            </a:r>
            <a:endParaRPr sz="2000">
              <a:solidFill>
                <a:srgbClr val="000000"/>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Challenge Video</a:t>
            </a:r>
            <a:endParaRPr sz="2000">
              <a:solidFill>
                <a:srgbClr val="000000"/>
              </a:solidFill>
              <a:latin typeface="Calibri"/>
              <a:ea typeface="Calibri"/>
              <a:cs typeface="Calibri"/>
              <a:sym typeface="Calibri"/>
            </a:endParaRPr>
          </a:p>
        </p:txBody>
      </p:sp>
      <p:pic>
        <p:nvPicPr>
          <p:cNvPr descr="A screenshot of Tina Dolcetti's Challenge Video. It shows a video of Tina talking into a camera. At the top of the image it states &quot;Cristina Dolcetti. Children's Librarian.&quot; To  the right of  Tina's video it states &quot;Moose Jaw Public Library. The captions read &quot;I supervise our Children's Department.&quot;" id="263" name="Google Shape;263;p42" title="Project ENABLE - Challenge Vide Screenshot (#2)"/>
          <p:cNvPicPr preferRelativeResize="0"/>
          <p:nvPr/>
        </p:nvPicPr>
        <p:blipFill rotWithShape="1">
          <a:blip r:embed="rId4">
            <a:alphaModFix/>
          </a:blip>
          <a:srcRect b="8977" l="12453" r="14076" t="9781"/>
          <a:stretch/>
        </p:blipFill>
        <p:spPr>
          <a:xfrm>
            <a:off x="2306062" y="1162338"/>
            <a:ext cx="4531872" cy="2818824"/>
          </a:xfrm>
          <a:prstGeom prst="rect">
            <a:avLst/>
          </a:prstGeom>
          <a:noFill/>
          <a:ln>
            <a:noFill/>
          </a:ln>
        </p:spPr>
      </p:pic>
      <p:sp>
        <p:nvSpPr>
          <p:cNvPr id="264" name="Google Shape;264;p42"/>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29</a:t>
            </a:r>
            <a:endParaRPr b="1"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2890500" y="270200"/>
            <a:ext cx="3363000" cy="76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Discussion (#3)</a:t>
            </a:r>
            <a:endParaRPr b="1" sz="4000">
              <a:latin typeface="Calibri"/>
              <a:ea typeface="Calibri"/>
              <a:cs typeface="Calibri"/>
              <a:sym typeface="Calibri"/>
            </a:endParaRPr>
          </a:p>
        </p:txBody>
      </p:sp>
      <p:sp>
        <p:nvSpPr>
          <p:cNvPr id="270" name="Google Shape;270;p43"/>
          <p:cNvSpPr txBox="1"/>
          <p:nvPr>
            <p:ph idx="1" type="body"/>
          </p:nvPr>
        </p:nvSpPr>
        <p:spPr>
          <a:xfrm>
            <a:off x="2344388" y="4092600"/>
            <a:ext cx="4560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000000"/>
                </a:solidFill>
                <a:latin typeface="Calibri"/>
                <a:ea typeface="Calibri"/>
                <a:cs typeface="Calibri"/>
                <a:sym typeface="Calibri"/>
              </a:rPr>
              <a:t>What would you do to solve this problem?</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271" name="Google Shape;271;p43" title="Question/Discussion (#3) Photo"/>
          <p:cNvPicPr preferRelativeResize="0"/>
          <p:nvPr/>
        </p:nvPicPr>
        <p:blipFill>
          <a:blip r:embed="rId3">
            <a:alphaModFix/>
          </a:blip>
          <a:stretch>
            <a:fillRect/>
          </a:stretch>
        </p:blipFill>
        <p:spPr>
          <a:xfrm>
            <a:off x="3315950" y="1203187"/>
            <a:ext cx="2617176" cy="2617176"/>
          </a:xfrm>
          <a:prstGeom prst="rect">
            <a:avLst/>
          </a:prstGeom>
          <a:noFill/>
          <a:ln>
            <a:noFill/>
          </a:ln>
        </p:spPr>
      </p:pic>
      <p:sp>
        <p:nvSpPr>
          <p:cNvPr id="272" name="Google Shape;272;p4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30</a:t>
            </a:r>
            <a:endParaRPr b="1"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ph type="title"/>
          </p:nvPr>
        </p:nvSpPr>
        <p:spPr>
          <a:xfrm>
            <a:off x="430575" y="241275"/>
            <a:ext cx="8203200" cy="7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Project ENABLE - Solutions Video (#2)</a:t>
            </a:r>
            <a:endParaRPr b="1" sz="4000">
              <a:latin typeface="Calibri"/>
              <a:ea typeface="Calibri"/>
              <a:cs typeface="Calibri"/>
              <a:sym typeface="Calibri"/>
            </a:endParaRPr>
          </a:p>
        </p:txBody>
      </p:sp>
      <p:sp>
        <p:nvSpPr>
          <p:cNvPr id="278" name="Google Shape;278;p44"/>
          <p:cNvSpPr txBox="1"/>
          <p:nvPr>
            <p:ph idx="1" type="body"/>
          </p:nvPr>
        </p:nvSpPr>
        <p:spPr>
          <a:xfrm>
            <a:off x="311700" y="3734575"/>
            <a:ext cx="8520600" cy="110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u="sng">
                <a:solidFill>
                  <a:schemeClr val="dk1"/>
                </a:solidFill>
                <a:latin typeface="Calibri"/>
                <a:ea typeface="Calibri"/>
                <a:cs typeface="Calibri"/>
                <a:sym typeface="Calibri"/>
              </a:rPr>
              <a:t>Video</a:t>
            </a:r>
            <a:r>
              <a:rPr lang="en" sz="2000">
                <a:solidFill>
                  <a:schemeClr val="dk1"/>
                </a:solidFill>
                <a:latin typeface="Calibri"/>
                <a:ea typeface="Calibri"/>
                <a:cs typeface="Calibri"/>
                <a:sym typeface="Calibri"/>
              </a:rPr>
              <a:t>: A Solution - Tina Dolcetti - Low Cost UDL Sources” (6:02)</a:t>
            </a:r>
            <a:endParaRPr sz="2000">
              <a:solidFill>
                <a:schemeClr val="dk1"/>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Solutions Video</a:t>
            </a:r>
            <a:endParaRPr sz="2000">
              <a:solidFill>
                <a:schemeClr val="dk1"/>
              </a:solidFill>
              <a:latin typeface="Calibri"/>
              <a:ea typeface="Calibri"/>
              <a:cs typeface="Calibri"/>
              <a:sym typeface="Calibri"/>
            </a:endParaRPr>
          </a:p>
        </p:txBody>
      </p:sp>
      <p:pic>
        <p:nvPicPr>
          <p:cNvPr descr="A screenshot of Tina Dolcetti's Solutions Video. It shows a video of Tina talking into a camera. At the top of the video it says &quot;Library Services to Persons with Disabilities: A Problem-Based Learning Approach. To the right of the video it states &quot;Numerous growth and learning opportunities resulted from increasing and applying knowledge of UDL principles!&quot; The captions read &quot;It's led us hosting, at some different points,....&quot; " id="279" name="Google Shape;279;p44" title="Project ENABLE - Solutions Video Screenshot (#2)"/>
          <p:cNvPicPr preferRelativeResize="0"/>
          <p:nvPr/>
        </p:nvPicPr>
        <p:blipFill rotWithShape="1">
          <a:blip r:embed="rId4">
            <a:alphaModFix/>
          </a:blip>
          <a:srcRect b="9891" l="13906" r="14187" t="9423"/>
          <a:stretch/>
        </p:blipFill>
        <p:spPr>
          <a:xfrm>
            <a:off x="2318938" y="906963"/>
            <a:ext cx="4426474" cy="2793701"/>
          </a:xfrm>
          <a:prstGeom prst="rect">
            <a:avLst/>
          </a:prstGeom>
          <a:noFill/>
          <a:ln>
            <a:noFill/>
          </a:ln>
        </p:spPr>
      </p:pic>
      <p:sp>
        <p:nvSpPr>
          <p:cNvPr id="280" name="Google Shape;280;p4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31</a:t>
            </a:r>
            <a:endParaRPr b="1"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3280350" y="144750"/>
            <a:ext cx="2583300" cy="7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Activity #1</a:t>
            </a:r>
            <a:endParaRPr b="1" sz="4000">
              <a:latin typeface="Calibri"/>
              <a:ea typeface="Calibri"/>
              <a:cs typeface="Calibri"/>
              <a:sym typeface="Calibri"/>
            </a:endParaRPr>
          </a:p>
        </p:txBody>
      </p:sp>
      <p:sp>
        <p:nvSpPr>
          <p:cNvPr id="286" name="Google Shape;286;p45"/>
          <p:cNvSpPr txBox="1"/>
          <p:nvPr>
            <p:ph idx="1" type="body"/>
          </p:nvPr>
        </p:nvSpPr>
        <p:spPr>
          <a:xfrm>
            <a:off x="311700" y="892350"/>
            <a:ext cx="8520600" cy="3416400"/>
          </a:xfrm>
          <a:prstGeom prst="rect">
            <a:avLst/>
          </a:prstGeom>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Break into small (3-5 people) discussion groups. [You will be in the same groups for each activity].</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Font typeface="Calibri"/>
              <a:buAutoNum type="arabicPeriod"/>
            </a:pPr>
            <a:r>
              <a:rPr lang="en" sz="1700">
                <a:solidFill>
                  <a:srgbClr val="000000"/>
                </a:solidFill>
                <a:latin typeface="Calibri"/>
                <a:ea typeface="Calibri"/>
                <a:cs typeface="Calibri"/>
                <a:sym typeface="Calibri"/>
              </a:rPr>
              <a:t>You will be creating an introductory lesson for an Information Literacy Program using at least three examples of teaching/learning strategies based on UDL principles. You can choose between adults, teenagers, and children for the target audience. (We will build upon your work for this activity in the following activities).</a:t>
            </a:r>
            <a:endParaRPr sz="1700">
              <a:solidFill>
                <a:srgbClr val="000000"/>
              </a:solidFill>
              <a:latin typeface="Calibri"/>
              <a:ea typeface="Calibri"/>
              <a:cs typeface="Calibri"/>
              <a:sym typeface="Calibri"/>
            </a:endParaRPr>
          </a:p>
          <a:p>
            <a:pPr indent="-336550" lvl="0" marL="457200" rtl="0" algn="l">
              <a:lnSpc>
                <a:spcPct val="200000"/>
              </a:lnSpc>
              <a:spcBef>
                <a:spcPts val="1000"/>
              </a:spcBef>
              <a:spcAft>
                <a:spcPts val="1000"/>
              </a:spcAft>
              <a:buClr>
                <a:srgbClr val="000000"/>
              </a:buClr>
              <a:buSzPts val="1700"/>
              <a:buFont typeface="Calibri"/>
              <a:buAutoNum type="arabicPeriod"/>
            </a:pPr>
            <a:r>
              <a:rPr lang="en" sz="1700">
                <a:solidFill>
                  <a:srgbClr val="000000"/>
                </a:solidFill>
                <a:latin typeface="Calibri"/>
                <a:ea typeface="Calibri"/>
                <a:cs typeface="Calibri"/>
                <a:sym typeface="Calibri"/>
              </a:rPr>
              <a:t>Regroup after 20 minutes and have a presenter ready to share your work with the group.</a:t>
            </a:r>
            <a:endParaRPr sz="2500">
              <a:solidFill>
                <a:srgbClr val="000000"/>
              </a:solidFill>
            </a:endParaRPr>
          </a:p>
        </p:txBody>
      </p:sp>
      <p:sp>
        <p:nvSpPr>
          <p:cNvPr id="287" name="Google Shape;287;p45"/>
          <p:cNvSpPr txBox="1"/>
          <p:nvPr/>
        </p:nvSpPr>
        <p:spPr>
          <a:xfrm>
            <a:off x="0" y="484175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32</a:t>
            </a:r>
            <a:endParaRPr b="1"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ph type="title"/>
          </p:nvPr>
        </p:nvSpPr>
        <p:spPr>
          <a:xfrm>
            <a:off x="756750" y="2150850"/>
            <a:ext cx="76305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History of UDL and the ADA</a:t>
            </a:r>
            <a:endParaRPr b="1" sz="5000">
              <a:latin typeface="Calibri"/>
              <a:ea typeface="Calibri"/>
              <a:cs typeface="Calibri"/>
              <a:sym typeface="Calibri"/>
            </a:endParaRPr>
          </a:p>
        </p:txBody>
      </p:sp>
      <p:sp>
        <p:nvSpPr>
          <p:cNvPr id="293" name="Google Shape;293;p4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33</a:t>
            </a:r>
            <a:endParaRPr b="1" sz="1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7"/>
          <p:cNvSpPr txBox="1"/>
          <p:nvPr>
            <p:ph type="title"/>
          </p:nvPr>
        </p:nvSpPr>
        <p:spPr>
          <a:xfrm>
            <a:off x="1727250" y="279850"/>
            <a:ext cx="5689500" cy="7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000000"/>
                </a:solidFill>
                <a:latin typeface="Calibri"/>
                <a:ea typeface="Calibri"/>
                <a:cs typeface="Calibri"/>
                <a:sym typeface="Calibri"/>
              </a:rPr>
              <a:t>Creation of CAST and UDL</a:t>
            </a:r>
            <a:endParaRPr b="1" sz="4000">
              <a:solidFill>
                <a:srgbClr val="000000"/>
              </a:solidFill>
              <a:latin typeface="Calibri"/>
              <a:ea typeface="Calibri"/>
              <a:cs typeface="Calibri"/>
              <a:sym typeface="Calibri"/>
            </a:endParaRPr>
          </a:p>
        </p:txBody>
      </p:sp>
      <p:sp>
        <p:nvSpPr>
          <p:cNvPr id="299" name="Google Shape;299;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Anne Meyer, David Rose, Grace Meo, Skip Stahl, and Linda Mensing created the Center for Applied Technology (CAST) in 1984.</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The founding members coined the term Universal Design for Learning.</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Their original mission was to see if they could use computers to help users with learning disabilities. However, it snowballed into accessible education for all students.</a:t>
            </a:r>
            <a:endParaRPr sz="2000">
              <a:solidFill>
                <a:srgbClr val="000000"/>
              </a:solidFill>
              <a:latin typeface="Calibri"/>
              <a:ea typeface="Calibri"/>
              <a:cs typeface="Calibri"/>
              <a:sym typeface="Calibri"/>
            </a:endParaRPr>
          </a:p>
        </p:txBody>
      </p:sp>
      <p:sp>
        <p:nvSpPr>
          <p:cNvPr id="300" name="Google Shape;300;p4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34</a:t>
            </a:r>
            <a:endParaRPr b="1"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title"/>
          </p:nvPr>
        </p:nvSpPr>
        <p:spPr>
          <a:xfrm>
            <a:off x="2176050" y="241250"/>
            <a:ext cx="4791900" cy="7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Development of UDL</a:t>
            </a:r>
            <a:endParaRPr b="1" sz="4000">
              <a:latin typeface="Calibri"/>
              <a:ea typeface="Calibri"/>
              <a:cs typeface="Calibri"/>
              <a:sym typeface="Calibri"/>
            </a:endParaRPr>
          </a:p>
        </p:txBody>
      </p:sp>
      <p:sp>
        <p:nvSpPr>
          <p:cNvPr id="306" name="Google Shape;306;p48"/>
          <p:cNvSpPr txBox="1"/>
          <p:nvPr>
            <p:ph idx="1" type="body"/>
          </p:nvPr>
        </p:nvSpPr>
        <p:spPr>
          <a:xfrm>
            <a:off x="311700" y="1037100"/>
            <a:ext cx="8520600" cy="3827100"/>
          </a:xfrm>
          <a:prstGeom prst="rect">
            <a:avLst/>
          </a:prstGeom>
        </p:spPr>
        <p:txBody>
          <a:bodyPr anchorCtr="0" anchor="t" bIns="91425" lIns="91425" spcFirstLastPara="1" rIns="91425" wrap="square" tIns="91425">
            <a:normAutofit lnSpcReduction="10000"/>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1985 - Developed a partnership with Apple which resulted in the text-to-speech program put onto their computers.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1988 - Equal Access program was developed, early stages of UDL.</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1993 - WiggleWorks was co-developed with Scholastic and was the first early literacy software series with UDL features.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Char char="●"/>
            </a:pPr>
            <a:r>
              <a:rPr lang="en" sz="2000">
                <a:solidFill>
                  <a:srgbClr val="000000"/>
                </a:solidFill>
                <a:latin typeface="Calibri"/>
                <a:ea typeface="Calibri"/>
                <a:cs typeface="Calibri"/>
                <a:sym typeface="Calibri"/>
              </a:rPr>
              <a:t>2008 - Universal Design of Learning Guidelines 1.0 was published</a:t>
            </a:r>
            <a:r>
              <a:rPr lang="en" sz="2000">
                <a:solidFill>
                  <a:srgbClr val="000000"/>
                </a:solidFill>
              </a:rPr>
              <a:t>.</a:t>
            </a:r>
            <a:endParaRPr sz="2000">
              <a:solidFill>
                <a:srgbClr val="000000"/>
              </a:solidFill>
            </a:endParaRPr>
          </a:p>
        </p:txBody>
      </p:sp>
      <p:sp>
        <p:nvSpPr>
          <p:cNvPr id="307" name="Google Shape;307;p4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35</a:t>
            </a:r>
            <a:endParaRPr b="1"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9"/>
          <p:cNvSpPr txBox="1"/>
          <p:nvPr>
            <p:ph type="title"/>
          </p:nvPr>
        </p:nvSpPr>
        <p:spPr>
          <a:xfrm>
            <a:off x="1173450" y="241950"/>
            <a:ext cx="6797100" cy="7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Americans with Disabilities Act</a:t>
            </a:r>
            <a:endParaRPr b="1" sz="4000">
              <a:latin typeface="Calibri"/>
              <a:ea typeface="Calibri"/>
              <a:cs typeface="Calibri"/>
              <a:sym typeface="Calibri"/>
            </a:endParaRPr>
          </a:p>
        </p:txBody>
      </p:sp>
      <p:sp>
        <p:nvSpPr>
          <p:cNvPr id="313" name="Google Shape;313;p49"/>
          <p:cNvSpPr txBox="1"/>
          <p:nvPr>
            <p:ph idx="1" type="body"/>
          </p:nvPr>
        </p:nvSpPr>
        <p:spPr>
          <a:xfrm>
            <a:off x="234500" y="1238875"/>
            <a:ext cx="8520600" cy="34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Calibri"/>
                <a:ea typeface="Calibri"/>
                <a:cs typeface="Calibri"/>
                <a:sym typeface="Calibri"/>
              </a:rPr>
              <a:t>The ADA prohibits discrimination against people with disabilities. People with disabilities are entitled to the same rights and opportunities as non-disabled people.</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sz="2000">
              <a:solidFill>
                <a:srgbClr val="000000"/>
              </a:solidFill>
              <a:latin typeface="Calibri"/>
              <a:ea typeface="Calibri"/>
              <a:cs typeface="Calibri"/>
              <a:sym typeface="Calibri"/>
            </a:endParaRPr>
          </a:p>
          <a:p>
            <a:pPr indent="0" lvl="0" marL="0" rtl="0" algn="l">
              <a:spcBef>
                <a:spcPts val="0"/>
              </a:spcBef>
              <a:spcAft>
                <a:spcPts val="0"/>
              </a:spcAft>
              <a:buNone/>
            </a:pPr>
            <a:r>
              <a:rPr lang="en" sz="2000">
                <a:solidFill>
                  <a:srgbClr val="000000"/>
                </a:solidFill>
                <a:latin typeface="Calibri"/>
                <a:ea typeface="Calibri"/>
                <a:cs typeface="Calibri"/>
                <a:sym typeface="Calibri"/>
              </a:rPr>
              <a:t>A vital concept is that covered entities must ensure that they use effective communication with individuals with disabilities that affect communication, such as hearing, vision, reading, learning, speech, intellectual, and sometimes mental health impairments. </a:t>
            </a:r>
            <a:endParaRPr sz="2000">
              <a:solidFill>
                <a:srgbClr val="000000"/>
              </a:solidFill>
              <a:latin typeface="Calibri"/>
              <a:ea typeface="Calibri"/>
              <a:cs typeface="Calibri"/>
              <a:sym typeface="Calibri"/>
            </a:endParaRPr>
          </a:p>
        </p:txBody>
      </p:sp>
      <p:sp>
        <p:nvSpPr>
          <p:cNvPr id="314" name="Google Shape;314;p49"/>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36</a:t>
            </a:r>
            <a:endParaRPr b="1"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0"/>
          <p:cNvSpPr txBox="1"/>
          <p:nvPr>
            <p:ph type="title"/>
          </p:nvPr>
        </p:nvSpPr>
        <p:spPr>
          <a:xfrm>
            <a:off x="2136900" y="167725"/>
            <a:ext cx="4870200" cy="7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ADA Library Examples</a:t>
            </a:r>
            <a:endParaRPr b="1" sz="4000">
              <a:latin typeface="Calibri"/>
              <a:ea typeface="Calibri"/>
              <a:cs typeface="Calibri"/>
              <a:sym typeface="Calibri"/>
            </a:endParaRPr>
          </a:p>
        </p:txBody>
      </p:sp>
      <p:sp>
        <p:nvSpPr>
          <p:cNvPr id="320" name="Google Shape;320;p50"/>
          <p:cNvSpPr txBox="1"/>
          <p:nvPr>
            <p:ph idx="1" type="body"/>
          </p:nvPr>
        </p:nvSpPr>
        <p:spPr>
          <a:xfrm>
            <a:off x="311700" y="94052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Tables at the library should have 27-inch high clearance and 19 inches of depth.</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Space between furniture should be 40 inches.</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The top row at the stacks shouldn’t be higher than 48 inches.</a:t>
            </a:r>
            <a:endParaRPr>
              <a:solidFill>
                <a:srgbClr val="000000"/>
              </a:solidFill>
              <a:latin typeface="Calibri"/>
              <a:ea typeface="Calibri"/>
              <a:cs typeface="Calibri"/>
              <a:sym typeface="Calibri"/>
            </a:endParaRPr>
          </a:p>
          <a:p>
            <a:pPr indent="-336550" lvl="0" marL="457200" rtl="0" algn="l">
              <a:lnSpc>
                <a:spcPct val="200000"/>
              </a:lnSpc>
              <a:spcBef>
                <a:spcPts val="1000"/>
              </a:spcBef>
              <a:spcAft>
                <a:spcPts val="0"/>
              </a:spcAft>
              <a:buClr>
                <a:srgbClr val="000000"/>
              </a:buClr>
              <a:buSzPts val="1700"/>
              <a:buAutoNum type="arabicPeriod"/>
            </a:pPr>
            <a:r>
              <a:rPr lang="en">
                <a:solidFill>
                  <a:srgbClr val="000000"/>
                </a:solidFill>
                <a:highlight>
                  <a:srgbClr val="FFFFFF"/>
                </a:highlight>
                <a:latin typeface="Calibri"/>
                <a:ea typeface="Calibri"/>
                <a:cs typeface="Calibri"/>
                <a:sym typeface="Calibri"/>
              </a:rPr>
              <a:t>Aisles</a:t>
            </a:r>
            <a:r>
              <a:rPr lang="en">
                <a:solidFill>
                  <a:srgbClr val="000000"/>
                </a:solidFill>
                <a:latin typeface="Calibri"/>
                <a:ea typeface="Calibri"/>
                <a:cs typeface="Calibri"/>
                <a:sym typeface="Calibri"/>
              </a:rPr>
              <a:t> should have at least 36 inches of clearance, but 42 inches is preferred.</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Service desks (reference, check out, etc.) shouldn’t be higher than 36 inches.</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1000"/>
              </a:spcAft>
              <a:buClr>
                <a:srgbClr val="000000"/>
              </a:buClr>
              <a:buSzPts val="1800"/>
              <a:buFont typeface="Calibri"/>
              <a:buAutoNum type="arabicPeriod"/>
            </a:pPr>
            <a:r>
              <a:rPr lang="en">
                <a:solidFill>
                  <a:srgbClr val="000000"/>
                </a:solidFill>
                <a:latin typeface="Calibri"/>
                <a:ea typeface="Calibri"/>
                <a:cs typeface="Calibri"/>
                <a:sym typeface="Calibri"/>
              </a:rPr>
              <a:t>The floor should be smooth and bump-free.</a:t>
            </a:r>
            <a:endParaRPr sz="2600">
              <a:solidFill>
                <a:srgbClr val="000000"/>
              </a:solidFill>
            </a:endParaRPr>
          </a:p>
        </p:txBody>
      </p:sp>
      <p:sp>
        <p:nvSpPr>
          <p:cNvPr id="321" name="Google Shape;321;p50"/>
          <p:cNvSpPr txBox="1"/>
          <p:nvPr/>
        </p:nvSpPr>
        <p:spPr>
          <a:xfrm>
            <a:off x="0" y="484175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37</a:t>
            </a:r>
            <a:endParaRPr b="1" sz="1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ph type="title"/>
          </p:nvPr>
        </p:nvSpPr>
        <p:spPr>
          <a:xfrm>
            <a:off x="3345600" y="236750"/>
            <a:ext cx="2452800" cy="8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ALA Policy</a:t>
            </a:r>
            <a:endParaRPr b="1" sz="4000">
              <a:latin typeface="Calibri"/>
              <a:ea typeface="Calibri"/>
              <a:cs typeface="Calibri"/>
              <a:sym typeface="Calibri"/>
            </a:endParaRPr>
          </a:p>
        </p:txBody>
      </p:sp>
      <p:sp>
        <p:nvSpPr>
          <p:cNvPr id="327" name="Google Shape;327;p51"/>
          <p:cNvSpPr txBox="1"/>
          <p:nvPr>
            <p:ph idx="1" type="body"/>
          </p:nvPr>
        </p:nvSpPr>
        <p:spPr>
          <a:xfrm>
            <a:off x="311700" y="1447900"/>
            <a:ext cx="8520600" cy="26052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History of serving people with disabilities.</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Library of Congress first services to people with disabilities was in 1897.</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Standards regarding equal access were created in 1961.</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Policy was updated in 2001.</a:t>
            </a:r>
            <a:endParaRPr sz="2000">
              <a:solidFill>
                <a:srgbClr val="000000"/>
              </a:solidFill>
              <a:latin typeface="Calibri"/>
              <a:ea typeface="Calibri"/>
              <a:cs typeface="Calibri"/>
              <a:sym typeface="Calibri"/>
            </a:endParaRPr>
          </a:p>
        </p:txBody>
      </p:sp>
      <p:sp>
        <p:nvSpPr>
          <p:cNvPr id="328" name="Google Shape;328;p51"/>
          <p:cNvSpPr txBox="1"/>
          <p:nvPr/>
        </p:nvSpPr>
        <p:spPr>
          <a:xfrm>
            <a:off x="0" y="4774200"/>
            <a:ext cx="83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38</a:t>
            </a:r>
            <a:endParaRPr b="1"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2375850" y="222275"/>
            <a:ext cx="4392300" cy="80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Learning Objectives</a:t>
            </a:r>
            <a:endParaRPr b="1" sz="4000">
              <a:latin typeface="Calibri"/>
              <a:ea typeface="Calibri"/>
              <a:cs typeface="Calibri"/>
              <a:sym typeface="Calibri"/>
            </a:endParaRPr>
          </a:p>
        </p:txBody>
      </p:sp>
      <p:sp>
        <p:nvSpPr>
          <p:cNvPr id="76" name="Google Shape;76;p16"/>
          <p:cNvSpPr txBox="1"/>
          <p:nvPr>
            <p:ph idx="1" type="body"/>
          </p:nvPr>
        </p:nvSpPr>
        <p:spPr>
          <a:xfrm>
            <a:off x="311700" y="1278438"/>
            <a:ext cx="8520600" cy="3163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AutoNum type="arabicPeriod"/>
            </a:pPr>
            <a:r>
              <a:rPr b="1" lang="en" sz="2000">
                <a:solidFill>
                  <a:schemeClr val="dk1"/>
                </a:solidFill>
                <a:latin typeface="Calibri"/>
                <a:ea typeface="Calibri"/>
                <a:cs typeface="Calibri"/>
                <a:sym typeface="Calibri"/>
              </a:rPr>
              <a:t>Understand</a:t>
            </a:r>
            <a:r>
              <a:rPr lang="en" sz="2000">
                <a:solidFill>
                  <a:schemeClr val="dk1"/>
                </a:solidFill>
                <a:latin typeface="Calibri"/>
                <a:ea typeface="Calibri"/>
                <a:cs typeface="Calibri"/>
                <a:sym typeface="Calibri"/>
              </a:rPr>
              <a:t> the concept of Universal Design for Learning (UDL) and its principles in the context of your library’s instructional programs.</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a:pPr>
            <a:r>
              <a:rPr b="1" lang="en" sz="2000">
                <a:solidFill>
                  <a:schemeClr val="dk1"/>
                </a:solidFill>
                <a:latin typeface="Calibri"/>
                <a:ea typeface="Calibri"/>
                <a:cs typeface="Calibri"/>
                <a:sym typeface="Calibri"/>
              </a:rPr>
              <a:t>Apply</a:t>
            </a:r>
            <a:r>
              <a:rPr lang="en" sz="2000">
                <a:solidFill>
                  <a:schemeClr val="dk1"/>
                </a:solidFill>
                <a:latin typeface="Calibri"/>
                <a:ea typeface="Calibri"/>
                <a:cs typeface="Calibri"/>
                <a:sym typeface="Calibri"/>
              </a:rPr>
              <a:t> UDL to programs in your library.</a:t>
            </a:r>
            <a:endParaRPr sz="2000">
              <a:solidFill>
                <a:schemeClr val="dk1"/>
              </a:solidFill>
              <a:latin typeface="Calibri"/>
              <a:ea typeface="Calibri"/>
              <a:cs typeface="Calibri"/>
              <a:sym typeface="Calibri"/>
            </a:endParaRPr>
          </a:p>
          <a:p>
            <a:pPr indent="-355600" lvl="0" marL="457200" rtl="0" algn="l">
              <a:spcBef>
                <a:spcPts val="1000"/>
              </a:spcBef>
              <a:spcAft>
                <a:spcPts val="0"/>
              </a:spcAft>
              <a:buClr>
                <a:schemeClr val="dk1"/>
              </a:buClr>
              <a:buSzPts val="2000"/>
              <a:buFont typeface="Calibri"/>
              <a:buAutoNum type="arabicPeriod"/>
            </a:pPr>
            <a:r>
              <a:rPr b="1" lang="en" sz="2000">
                <a:solidFill>
                  <a:schemeClr val="dk1"/>
                </a:solidFill>
                <a:latin typeface="Calibri"/>
                <a:ea typeface="Calibri"/>
                <a:cs typeface="Calibri"/>
                <a:sym typeface="Calibri"/>
              </a:rPr>
              <a:t>Develop</a:t>
            </a:r>
            <a:r>
              <a:rPr lang="en" sz="2000">
                <a:solidFill>
                  <a:schemeClr val="dk1"/>
                </a:solidFill>
                <a:latin typeface="Calibri"/>
                <a:ea typeface="Calibri"/>
                <a:cs typeface="Calibri"/>
                <a:sym typeface="Calibri"/>
              </a:rPr>
              <a:t> a basic understanding of the ARCS Model and how it complements UDL.</a:t>
            </a:r>
            <a:endParaRPr sz="2000">
              <a:solidFill>
                <a:schemeClr val="dk1"/>
              </a:solidFill>
              <a:latin typeface="Calibri"/>
              <a:ea typeface="Calibri"/>
              <a:cs typeface="Calibri"/>
              <a:sym typeface="Calibri"/>
            </a:endParaRPr>
          </a:p>
          <a:p>
            <a:pPr indent="-355600" lvl="0" marL="457200" rtl="0" algn="l">
              <a:spcBef>
                <a:spcPts val="1000"/>
              </a:spcBef>
              <a:spcAft>
                <a:spcPts val="1000"/>
              </a:spcAft>
              <a:buClr>
                <a:schemeClr val="dk1"/>
              </a:buClr>
              <a:buSzPts val="2000"/>
              <a:buFont typeface="Calibri"/>
              <a:buAutoNum type="arabicPeriod"/>
            </a:pPr>
            <a:r>
              <a:rPr b="1" lang="en" sz="2000">
                <a:solidFill>
                  <a:schemeClr val="dk1"/>
                </a:solidFill>
                <a:latin typeface="Calibri"/>
                <a:ea typeface="Calibri"/>
                <a:cs typeface="Calibri"/>
                <a:sym typeface="Calibri"/>
              </a:rPr>
              <a:t>Identify</a:t>
            </a:r>
            <a:r>
              <a:rPr lang="en" sz="2000">
                <a:solidFill>
                  <a:schemeClr val="dk1"/>
                </a:solidFill>
                <a:latin typeface="Calibri"/>
                <a:ea typeface="Calibri"/>
                <a:cs typeface="Calibri"/>
                <a:sym typeface="Calibri"/>
              </a:rPr>
              <a:t> your library programs that require UDL principles.</a:t>
            </a:r>
            <a:endParaRPr sz="2000">
              <a:solidFill>
                <a:schemeClr val="dk1"/>
              </a:solidFill>
            </a:endParaRPr>
          </a:p>
        </p:txBody>
      </p:sp>
      <p:sp>
        <p:nvSpPr>
          <p:cNvPr id="77" name="Google Shape;77;p16"/>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a:t>
            </a:r>
            <a:endParaRPr b="1" sz="1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2"/>
          <p:cNvSpPr txBox="1"/>
          <p:nvPr>
            <p:ph type="title"/>
          </p:nvPr>
        </p:nvSpPr>
        <p:spPr>
          <a:xfrm>
            <a:off x="486650" y="2122500"/>
            <a:ext cx="8285400" cy="898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Different Learning Preferences</a:t>
            </a:r>
            <a:endParaRPr b="1" sz="5000">
              <a:latin typeface="Calibri"/>
              <a:ea typeface="Calibri"/>
              <a:cs typeface="Calibri"/>
              <a:sym typeface="Calibri"/>
            </a:endParaRPr>
          </a:p>
        </p:txBody>
      </p:sp>
      <p:sp>
        <p:nvSpPr>
          <p:cNvPr id="334" name="Google Shape;334;p52"/>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39</a:t>
            </a:r>
            <a:endParaRPr b="1" sz="1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3"/>
          <p:cNvSpPr txBox="1"/>
          <p:nvPr>
            <p:ph type="title"/>
          </p:nvPr>
        </p:nvSpPr>
        <p:spPr>
          <a:xfrm>
            <a:off x="1806900" y="318375"/>
            <a:ext cx="5530200" cy="7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000000"/>
                </a:solidFill>
                <a:latin typeface="Calibri"/>
                <a:ea typeface="Calibri"/>
                <a:cs typeface="Calibri"/>
                <a:sym typeface="Calibri"/>
              </a:rPr>
              <a:t>7 Preferences of Learning</a:t>
            </a:r>
            <a:endParaRPr b="1" sz="4000">
              <a:solidFill>
                <a:srgbClr val="000000"/>
              </a:solidFill>
              <a:latin typeface="Calibri"/>
              <a:ea typeface="Calibri"/>
              <a:cs typeface="Calibri"/>
              <a:sym typeface="Calibri"/>
            </a:endParaRPr>
          </a:p>
        </p:txBody>
      </p:sp>
      <p:sp>
        <p:nvSpPr>
          <p:cNvPr id="340" name="Google Shape;340;p53"/>
          <p:cNvSpPr txBox="1"/>
          <p:nvPr>
            <p:ph idx="1" type="body"/>
          </p:nvPr>
        </p:nvSpPr>
        <p:spPr>
          <a:xfrm>
            <a:off x="311700" y="1538475"/>
            <a:ext cx="8520600" cy="2775000"/>
          </a:xfrm>
          <a:prstGeom prst="rect">
            <a:avLst/>
          </a:prstGeom>
        </p:spPr>
        <p:txBody>
          <a:bodyPr anchorCtr="0" anchor="t" bIns="91425" lIns="91425" spcFirstLastPara="1" rIns="91425" wrap="square" tIns="91425">
            <a:normAutofit lnSpcReduction="10000"/>
          </a:bodyPr>
          <a:lstStyle/>
          <a:p>
            <a:pPr indent="-355600" lvl="0" marL="457200" rtl="0" algn="l">
              <a:lnSpc>
                <a:spcPct val="200000"/>
              </a:lnSpc>
              <a:spcBef>
                <a:spcPts val="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Visual</a:t>
            </a:r>
            <a:r>
              <a:rPr lang="en" sz="2000">
                <a:solidFill>
                  <a:srgbClr val="000000"/>
                </a:solidFill>
                <a:latin typeface="Calibri"/>
                <a:ea typeface="Calibri"/>
                <a:cs typeface="Calibri"/>
                <a:sym typeface="Calibri"/>
              </a:rPr>
              <a:t> - People who learn by seeing.</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Aural</a:t>
            </a:r>
            <a:r>
              <a:rPr lang="en" sz="2000">
                <a:solidFill>
                  <a:srgbClr val="000000"/>
                </a:solidFill>
                <a:latin typeface="Calibri"/>
                <a:ea typeface="Calibri"/>
                <a:cs typeface="Calibri"/>
                <a:sym typeface="Calibri"/>
              </a:rPr>
              <a:t> - People who learn by listening.</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u="sng">
                <a:solidFill>
                  <a:srgbClr val="000000"/>
                </a:solidFill>
                <a:latin typeface="Calibri"/>
                <a:ea typeface="Calibri"/>
                <a:cs typeface="Calibri"/>
                <a:sym typeface="Calibri"/>
              </a:rPr>
              <a:t>Verbal</a:t>
            </a:r>
            <a:r>
              <a:rPr lang="en" sz="2000">
                <a:solidFill>
                  <a:srgbClr val="000000"/>
                </a:solidFill>
                <a:latin typeface="Calibri"/>
                <a:ea typeface="Calibri"/>
                <a:cs typeface="Calibri"/>
                <a:sym typeface="Calibri"/>
              </a:rPr>
              <a:t> - People who learn by speaking or repeating out loud.</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AutoNum type="arabicPeriod"/>
            </a:pPr>
            <a:r>
              <a:rPr lang="en" sz="2000" u="sng">
                <a:solidFill>
                  <a:srgbClr val="000000"/>
                </a:solidFill>
                <a:latin typeface="Calibri"/>
                <a:ea typeface="Calibri"/>
                <a:cs typeface="Calibri"/>
                <a:sym typeface="Calibri"/>
              </a:rPr>
              <a:t>Physical</a:t>
            </a:r>
            <a:r>
              <a:rPr lang="en" sz="2000">
                <a:solidFill>
                  <a:srgbClr val="000000"/>
                </a:solidFill>
                <a:latin typeface="Calibri"/>
                <a:ea typeface="Calibri"/>
                <a:cs typeface="Calibri"/>
                <a:sym typeface="Calibri"/>
              </a:rPr>
              <a:t> - People who learn by touching or doing.</a:t>
            </a:r>
            <a:endParaRPr sz="2800">
              <a:solidFill>
                <a:srgbClr val="000000"/>
              </a:solidFill>
            </a:endParaRPr>
          </a:p>
        </p:txBody>
      </p:sp>
      <p:pic>
        <p:nvPicPr>
          <p:cNvPr descr="Stock photo of a brain in a lightbulb." id="341" name="Google Shape;341;p53" title="Brain in a Lightbulb"/>
          <p:cNvPicPr preferRelativeResize="0"/>
          <p:nvPr/>
        </p:nvPicPr>
        <p:blipFill rotWithShape="1">
          <a:blip r:embed="rId3">
            <a:alphaModFix/>
          </a:blip>
          <a:srcRect b="33771" l="44428" r="46072" t="48217"/>
          <a:stretch/>
        </p:blipFill>
        <p:spPr>
          <a:xfrm>
            <a:off x="5718975" y="1109775"/>
            <a:ext cx="1709851" cy="1823850"/>
          </a:xfrm>
          <a:prstGeom prst="rect">
            <a:avLst/>
          </a:prstGeom>
          <a:noFill/>
          <a:ln>
            <a:noFill/>
          </a:ln>
        </p:spPr>
      </p:pic>
      <p:sp>
        <p:nvSpPr>
          <p:cNvPr id="342" name="Google Shape;342;p5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40</a:t>
            </a:r>
            <a:endParaRPr b="1" sz="1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1375050" y="270200"/>
            <a:ext cx="6393900" cy="81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7 Principles of Learning Cont.</a:t>
            </a:r>
            <a:endParaRPr b="1" sz="4000">
              <a:latin typeface="Calibri"/>
              <a:ea typeface="Calibri"/>
              <a:cs typeface="Calibri"/>
              <a:sym typeface="Calibri"/>
            </a:endParaRPr>
          </a:p>
        </p:txBody>
      </p:sp>
      <p:sp>
        <p:nvSpPr>
          <p:cNvPr id="348" name="Google Shape;348;p54"/>
          <p:cNvSpPr txBox="1"/>
          <p:nvPr>
            <p:ph idx="1" type="body"/>
          </p:nvPr>
        </p:nvSpPr>
        <p:spPr>
          <a:xfrm>
            <a:off x="311700" y="1847300"/>
            <a:ext cx="8520600" cy="20901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Clr>
                <a:srgbClr val="000000"/>
              </a:buClr>
              <a:buSzPts val="2000"/>
              <a:buFont typeface="Calibri"/>
              <a:buAutoNum type="arabicPeriod" startAt="5"/>
            </a:pPr>
            <a:r>
              <a:rPr lang="en" sz="2000" u="sng">
                <a:solidFill>
                  <a:srgbClr val="000000"/>
                </a:solidFill>
                <a:latin typeface="Calibri"/>
                <a:ea typeface="Calibri"/>
                <a:cs typeface="Calibri"/>
                <a:sym typeface="Calibri"/>
              </a:rPr>
              <a:t>Logical</a:t>
            </a:r>
            <a:r>
              <a:rPr lang="en" sz="2000">
                <a:solidFill>
                  <a:srgbClr val="000000"/>
                </a:solidFill>
                <a:latin typeface="Calibri"/>
                <a:ea typeface="Calibri"/>
                <a:cs typeface="Calibri"/>
                <a:sym typeface="Calibri"/>
              </a:rPr>
              <a:t> - People who learn by using numbers.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startAt="5"/>
            </a:pPr>
            <a:r>
              <a:rPr lang="en" sz="2000" u="sng">
                <a:solidFill>
                  <a:srgbClr val="000000"/>
                </a:solidFill>
                <a:latin typeface="Calibri"/>
                <a:ea typeface="Calibri"/>
                <a:cs typeface="Calibri"/>
                <a:sym typeface="Calibri"/>
              </a:rPr>
              <a:t>Social</a:t>
            </a:r>
            <a:r>
              <a:rPr lang="en" sz="2000">
                <a:solidFill>
                  <a:srgbClr val="000000"/>
                </a:solidFill>
                <a:latin typeface="Calibri"/>
                <a:ea typeface="Calibri"/>
                <a:cs typeface="Calibri"/>
                <a:sym typeface="Calibri"/>
              </a:rPr>
              <a:t> - People who learn better in groups of people.</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AutoNum type="arabicPeriod" startAt="5"/>
            </a:pPr>
            <a:r>
              <a:rPr lang="en" sz="2000" u="sng">
                <a:solidFill>
                  <a:srgbClr val="000000"/>
                </a:solidFill>
                <a:latin typeface="Calibri"/>
                <a:ea typeface="Calibri"/>
                <a:cs typeface="Calibri"/>
                <a:sym typeface="Calibri"/>
              </a:rPr>
              <a:t>Solitary</a:t>
            </a:r>
            <a:r>
              <a:rPr lang="en" sz="2000">
                <a:solidFill>
                  <a:srgbClr val="000000"/>
                </a:solidFill>
                <a:latin typeface="Calibri"/>
                <a:ea typeface="Calibri"/>
                <a:cs typeface="Calibri"/>
                <a:sym typeface="Calibri"/>
              </a:rPr>
              <a:t> - People who learn better by themselves.</a:t>
            </a:r>
            <a:endParaRPr sz="2800">
              <a:solidFill>
                <a:srgbClr val="000000"/>
              </a:solidFill>
            </a:endParaRPr>
          </a:p>
        </p:txBody>
      </p:sp>
      <p:sp>
        <p:nvSpPr>
          <p:cNvPr id="349" name="Google Shape;349;p5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41</a:t>
            </a:r>
            <a:endParaRPr b="1" sz="1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5"/>
          <p:cNvSpPr txBox="1"/>
          <p:nvPr>
            <p:ph type="title"/>
          </p:nvPr>
        </p:nvSpPr>
        <p:spPr>
          <a:xfrm>
            <a:off x="311700" y="300275"/>
            <a:ext cx="8520600" cy="7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How you teach depends on the content</a:t>
            </a:r>
            <a:endParaRPr b="1" sz="4000">
              <a:latin typeface="Calibri"/>
              <a:ea typeface="Calibri"/>
              <a:cs typeface="Calibri"/>
              <a:sym typeface="Calibri"/>
            </a:endParaRPr>
          </a:p>
        </p:txBody>
      </p:sp>
      <p:sp>
        <p:nvSpPr>
          <p:cNvPr id="355" name="Google Shape;355;p55"/>
          <p:cNvSpPr txBox="1"/>
          <p:nvPr>
            <p:ph idx="1" type="body"/>
          </p:nvPr>
        </p:nvSpPr>
        <p:spPr>
          <a:xfrm>
            <a:off x="311700" y="2001700"/>
            <a:ext cx="8520600" cy="2176800"/>
          </a:xfrm>
          <a:prstGeom prst="rect">
            <a:avLst/>
          </a:prstGeom>
        </p:spPr>
        <p:txBody>
          <a:bodyPr anchorCtr="0" anchor="t" bIns="91425" lIns="91425" spcFirstLastPara="1" rIns="91425" wrap="square" tIns="91425">
            <a:normAutofit/>
          </a:bodyPr>
          <a:lstStyle/>
          <a:p>
            <a:pPr indent="-419100" lvl="0" marL="457200" rtl="0" algn="l">
              <a:lnSpc>
                <a:spcPct val="200000"/>
              </a:lnSpc>
              <a:spcBef>
                <a:spcPts val="0"/>
              </a:spcBef>
              <a:spcAft>
                <a:spcPts val="0"/>
              </a:spcAft>
              <a:buClr>
                <a:srgbClr val="000000"/>
              </a:buClr>
              <a:buSzPts val="3000"/>
              <a:buFont typeface="Calibri"/>
              <a:buChar char="●"/>
            </a:pPr>
            <a:r>
              <a:rPr lang="en" sz="3000">
                <a:solidFill>
                  <a:srgbClr val="000000"/>
                </a:solidFill>
                <a:latin typeface="Calibri"/>
                <a:ea typeface="Calibri"/>
                <a:cs typeface="Calibri"/>
                <a:sym typeface="Calibri"/>
              </a:rPr>
              <a:t>Where is Chicago?</a:t>
            </a:r>
            <a:endParaRPr sz="3000">
              <a:solidFill>
                <a:srgbClr val="000000"/>
              </a:solidFill>
              <a:latin typeface="Calibri"/>
              <a:ea typeface="Calibri"/>
              <a:cs typeface="Calibri"/>
              <a:sym typeface="Calibri"/>
            </a:endParaRPr>
          </a:p>
          <a:p>
            <a:pPr indent="-419100" lvl="0" marL="457200" rtl="0" algn="l">
              <a:lnSpc>
                <a:spcPct val="200000"/>
              </a:lnSpc>
              <a:spcBef>
                <a:spcPts val="1000"/>
              </a:spcBef>
              <a:spcAft>
                <a:spcPts val="1000"/>
              </a:spcAft>
              <a:buClr>
                <a:srgbClr val="000000"/>
              </a:buClr>
              <a:buSzPts val="3000"/>
              <a:buFont typeface="Calibri"/>
              <a:buChar char="●"/>
            </a:pPr>
            <a:r>
              <a:rPr lang="en" sz="3000">
                <a:solidFill>
                  <a:srgbClr val="000000"/>
                </a:solidFill>
                <a:latin typeface="Calibri"/>
                <a:ea typeface="Calibri"/>
                <a:cs typeface="Calibri"/>
                <a:sym typeface="Calibri"/>
              </a:rPr>
              <a:t>What does salt taste like?</a:t>
            </a:r>
            <a:endParaRPr sz="3000">
              <a:solidFill>
                <a:srgbClr val="000000"/>
              </a:solidFill>
              <a:latin typeface="Calibri"/>
              <a:ea typeface="Calibri"/>
              <a:cs typeface="Calibri"/>
              <a:sym typeface="Calibri"/>
            </a:endParaRPr>
          </a:p>
        </p:txBody>
      </p:sp>
      <p:pic>
        <p:nvPicPr>
          <p:cNvPr descr="Stock image of a map with a red locator pointing to a corner street. The map has green for fields, blue for water, and brown for building. Yellow indicates roads." id="356" name="Google Shape;356;p55" title="Map Photo"/>
          <p:cNvPicPr preferRelativeResize="0"/>
          <p:nvPr/>
        </p:nvPicPr>
        <p:blipFill>
          <a:blip r:embed="rId3">
            <a:alphaModFix/>
          </a:blip>
          <a:stretch>
            <a:fillRect/>
          </a:stretch>
        </p:blipFill>
        <p:spPr>
          <a:xfrm>
            <a:off x="5365447" y="1384100"/>
            <a:ext cx="3300426" cy="1877124"/>
          </a:xfrm>
          <a:prstGeom prst="rect">
            <a:avLst/>
          </a:prstGeom>
          <a:noFill/>
          <a:ln>
            <a:noFill/>
          </a:ln>
        </p:spPr>
      </p:pic>
      <p:sp>
        <p:nvSpPr>
          <p:cNvPr id="357" name="Google Shape;357;p5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42</a:t>
            </a:r>
            <a:endParaRPr b="1" sz="1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type="title"/>
          </p:nvPr>
        </p:nvSpPr>
        <p:spPr>
          <a:xfrm>
            <a:off x="3102488" y="279775"/>
            <a:ext cx="3044100" cy="7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Discussion #4</a:t>
            </a:r>
            <a:endParaRPr b="1" sz="4000">
              <a:latin typeface="Calibri"/>
              <a:ea typeface="Calibri"/>
              <a:cs typeface="Calibri"/>
              <a:sym typeface="Calibri"/>
            </a:endParaRPr>
          </a:p>
        </p:txBody>
      </p:sp>
      <p:sp>
        <p:nvSpPr>
          <p:cNvPr id="363" name="Google Shape;363;p56"/>
          <p:cNvSpPr txBox="1"/>
          <p:nvPr>
            <p:ph idx="1" type="body"/>
          </p:nvPr>
        </p:nvSpPr>
        <p:spPr>
          <a:xfrm>
            <a:off x="437900" y="3996175"/>
            <a:ext cx="8373300" cy="8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000000"/>
                </a:solidFill>
                <a:latin typeface="Calibri"/>
                <a:ea typeface="Calibri"/>
                <a:cs typeface="Calibri"/>
                <a:sym typeface="Calibri"/>
              </a:rPr>
              <a:t>Can you give some examples of how your learning preference changes when learning different types of content?</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364" name="Google Shape;364;p56" title="Question/Discussion (#4) Photo"/>
          <p:cNvPicPr preferRelativeResize="0"/>
          <p:nvPr/>
        </p:nvPicPr>
        <p:blipFill>
          <a:blip r:embed="rId3">
            <a:alphaModFix/>
          </a:blip>
          <a:stretch>
            <a:fillRect/>
          </a:stretch>
        </p:blipFill>
        <p:spPr>
          <a:xfrm>
            <a:off x="3315950" y="1203187"/>
            <a:ext cx="2617176" cy="2617176"/>
          </a:xfrm>
          <a:prstGeom prst="rect">
            <a:avLst/>
          </a:prstGeom>
          <a:noFill/>
          <a:ln>
            <a:noFill/>
          </a:ln>
        </p:spPr>
      </p:pic>
      <p:sp>
        <p:nvSpPr>
          <p:cNvPr id="365" name="Google Shape;365;p5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43</a:t>
            </a:r>
            <a:endParaRPr b="1"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7"/>
          <p:cNvSpPr txBox="1"/>
          <p:nvPr>
            <p:ph type="title"/>
          </p:nvPr>
        </p:nvSpPr>
        <p:spPr>
          <a:xfrm>
            <a:off x="978750" y="221950"/>
            <a:ext cx="7186500" cy="138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Calibri"/>
                <a:ea typeface="Calibri"/>
                <a:cs typeface="Calibri"/>
                <a:sym typeface="Calibri"/>
              </a:rPr>
              <a:t>How you Teach also Depends on </a:t>
            </a:r>
            <a:endParaRPr b="1" sz="4000">
              <a:latin typeface="Calibri"/>
              <a:ea typeface="Calibri"/>
              <a:cs typeface="Calibri"/>
              <a:sym typeface="Calibri"/>
            </a:endParaRPr>
          </a:p>
          <a:p>
            <a:pPr indent="0" lvl="0" marL="0" rtl="0" algn="ctr">
              <a:spcBef>
                <a:spcPts val="0"/>
              </a:spcBef>
              <a:spcAft>
                <a:spcPts val="0"/>
              </a:spcAft>
              <a:buNone/>
            </a:pPr>
            <a:r>
              <a:rPr b="1" lang="en" sz="4000">
                <a:latin typeface="Calibri"/>
                <a:ea typeface="Calibri"/>
                <a:cs typeface="Calibri"/>
                <a:sym typeface="Calibri"/>
              </a:rPr>
              <a:t>the Learner’s Ability</a:t>
            </a:r>
            <a:endParaRPr b="1" sz="4000">
              <a:latin typeface="Calibri"/>
              <a:ea typeface="Calibri"/>
              <a:cs typeface="Calibri"/>
              <a:sym typeface="Calibri"/>
            </a:endParaRPr>
          </a:p>
        </p:txBody>
      </p:sp>
      <p:sp>
        <p:nvSpPr>
          <p:cNvPr id="371" name="Google Shape;371;p57"/>
          <p:cNvSpPr txBox="1"/>
          <p:nvPr>
            <p:ph idx="1" type="body"/>
          </p:nvPr>
        </p:nvSpPr>
        <p:spPr>
          <a:xfrm>
            <a:off x="311700" y="1814225"/>
            <a:ext cx="8520600" cy="29187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Visually Impaired</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Deaf or Hard of Hearing</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Autistic Patron</a:t>
            </a:r>
            <a:endParaRPr sz="2000">
              <a:solidFill>
                <a:srgbClr val="000000"/>
              </a:solidFill>
              <a:latin typeface="Calibri"/>
              <a:ea typeface="Calibri"/>
              <a:cs typeface="Calibri"/>
              <a:sym typeface="Calibri"/>
            </a:endParaRPr>
          </a:p>
        </p:txBody>
      </p:sp>
      <p:sp>
        <p:nvSpPr>
          <p:cNvPr id="372" name="Google Shape;372;p5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44</a:t>
            </a:r>
            <a:endParaRPr b="1"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8"/>
          <p:cNvSpPr txBox="1"/>
          <p:nvPr>
            <p:ph type="title"/>
          </p:nvPr>
        </p:nvSpPr>
        <p:spPr>
          <a:xfrm>
            <a:off x="1577125" y="2150850"/>
            <a:ext cx="20610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000">
                <a:latin typeface="Calibri"/>
                <a:ea typeface="Calibri"/>
                <a:cs typeface="Calibri"/>
                <a:sym typeface="Calibri"/>
              </a:rPr>
              <a:t>Break</a:t>
            </a:r>
            <a:endParaRPr b="1" sz="6000">
              <a:latin typeface="Calibri"/>
              <a:ea typeface="Calibri"/>
              <a:cs typeface="Calibri"/>
              <a:sym typeface="Calibri"/>
            </a:endParaRPr>
          </a:p>
        </p:txBody>
      </p:sp>
      <p:pic>
        <p:nvPicPr>
          <p:cNvPr descr="Stock photo of a coffee mug. Mug is black with black steam." id="378" name="Google Shape;378;p58" title="Coffee Mug"/>
          <p:cNvPicPr preferRelativeResize="0"/>
          <p:nvPr/>
        </p:nvPicPr>
        <p:blipFill>
          <a:blip r:embed="rId3">
            <a:alphaModFix/>
          </a:blip>
          <a:stretch>
            <a:fillRect/>
          </a:stretch>
        </p:blipFill>
        <p:spPr>
          <a:xfrm>
            <a:off x="5150175" y="561874"/>
            <a:ext cx="2949876" cy="3749600"/>
          </a:xfrm>
          <a:prstGeom prst="rect">
            <a:avLst/>
          </a:prstGeom>
          <a:noFill/>
          <a:ln>
            <a:noFill/>
          </a:ln>
        </p:spPr>
      </p:pic>
      <p:sp>
        <p:nvSpPr>
          <p:cNvPr id="379" name="Google Shape;379;p5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45</a:t>
            </a:r>
            <a:endParaRPr b="1"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9"/>
          <p:cNvSpPr txBox="1"/>
          <p:nvPr>
            <p:ph type="title"/>
          </p:nvPr>
        </p:nvSpPr>
        <p:spPr>
          <a:xfrm>
            <a:off x="1890750" y="2150850"/>
            <a:ext cx="53625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u="sng">
                <a:latin typeface="Calibri"/>
                <a:ea typeface="Calibri"/>
                <a:cs typeface="Calibri"/>
                <a:sym typeface="Calibri"/>
              </a:rPr>
              <a:t>Applications of UDL</a:t>
            </a:r>
            <a:endParaRPr b="1" sz="5000" u="sng">
              <a:latin typeface="Calibri"/>
              <a:ea typeface="Calibri"/>
              <a:cs typeface="Calibri"/>
              <a:sym typeface="Calibri"/>
            </a:endParaRPr>
          </a:p>
        </p:txBody>
      </p:sp>
      <p:sp>
        <p:nvSpPr>
          <p:cNvPr id="385" name="Google Shape;385;p59"/>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46</a:t>
            </a:r>
            <a:endParaRPr b="1" sz="1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0"/>
          <p:cNvSpPr txBox="1"/>
          <p:nvPr>
            <p:ph type="title"/>
          </p:nvPr>
        </p:nvSpPr>
        <p:spPr>
          <a:xfrm>
            <a:off x="1336800" y="1890900"/>
            <a:ext cx="6470400" cy="13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5000">
                <a:latin typeface="Calibri"/>
                <a:ea typeface="Calibri"/>
                <a:cs typeface="Calibri"/>
                <a:sym typeface="Calibri"/>
              </a:rPr>
              <a:t>UDL and Online Library </a:t>
            </a:r>
            <a:endParaRPr b="1" sz="5000">
              <a:latin typeface="Calibri"/>
              <a:ea typeface="Calibri"/>
              <a:cs typeface="Calibri"/>
              <a:sym typeface="Calibri"/>
            </a:endParaRPr>
          </a:p>
          <a:p>
            <a:pPr indent="0" lvl="0" marL="0" rtl="0" algn="ctr">
              <a:spcBef>
                <a:spcPts val="0"/>
              </a:spcBef>
              <a:spcAft>
                <a:spcPts val="0"/>
              </a:spcAft>
              <a:buSzPts val="990"/>
              <a:buNone/>
            </a:pPr>
            <a:r>
              <a:rPr b="1" lang="en" sz="5000">
                <a:latin typeface="Calibri"/>
                <a:ea typeface="Calibri"/>
                <a:cs typeface="Calibri"/>
                <a:sym typeface="Calibri"/>
              </a:rPr>
              <a:t>Instruction</a:t>
            </a:r>
            <a:endParaRPr b="1" sz="5000">
              <a:latin typeface="Calibri"/>
              <a:ea typeface="Calibri"/>
              <a:cs typeface="Calibri"/>
              <a:sym typeface="Calibri"/>
            </a:endParaRPr>
          </a:p>
        </p:txBody>
      </p:sp>
      <p:sp>
        <p:nvSpPr>
          <p:cNvPr id="391" name="Google Shape;391;p60"/>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47</a:t>
            </a:r>
            <a:endParaRPr b="1"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1"/>
          <p:cNvSpPr txBox="1"/>
          <p:nvPr>
            <p:ph type="title"/>
          </p:nvPr>
        </p:nvSpPr>
        <p:spPr>
          <a:xfrm>
            <a:off x="1234500" y="173700"/>
            <a:ext cx="6675000" cy="7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Online Library UDL Examples</a:t>
            </a:r>
            <a:endParaRPr b="1" sz="4000">
              <a:latin typeface="Calibri"/>
              <a:ea typeface="Calibri"/>
              <a:cs typeface="Calibri"/>
              <a:sym typeface="Calibri"/>
            </a:endParaRPr>
          </a:p>
        </p:txBody>
      </p:sp>
      <p:sp>
        <p:nvSpPr>
          <p:cNvPr id="397" name="Google Shape;397;p61"/>
          <p:cNvSpPr txBox="1"/>
          <p:nvPr>
            <p:ph idx="1" type="body"/>
          </p:nvPr>
        </p:nvSpPr>
        <p:spPr>
          <a:xfrm>
            <a:off x="311700" y="1046500"/>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Allow the patron to choose whether they have their camera on or off. This will allow a patron who might not be comfortable showing themselves on camera to participate.</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1000"/>
              </a:spcAft>
              <a:buClr>
                <a:srgbClr val="000000"/>
              </a:buClr>
              <a:buSzPts val="1800"/>
              <a:buFont typeface="Calibri"/>
              <a:buAutoNum type="arabicPeriod"/>
            </a:pPr>
            <a:r>
              <a:rPr lang="en">
                <a:solidFill>
                  <a:srgbClr val="000000"/>
                </a:solidFill>
                <a:latin typeface="Calibri"/>
                <a:ea typeface="Calibri"/>
                <a:cs typeface="Calibri"/>
                <a:sym typeface="Calibri"/>
              </a:rPr>
              <a:t>Create time for break-out rooms. Sometimes patrons feel more comfortable speaking in smaller groups. Talking in a group of 50 people on a platform like Zoom or Microsoft Teams is very different than the in-person experience or in a small online group.</a:t>
            </a:r>
            <a:endParaRPr>
              <a:solidFill>
                <a:srgbClr val="000000"/>
              </a:solidFill>
              <a:latin typeface="Calibri"/>
              <a:ea typeface="Calibri"/>
              <a:cs typeface="Calibri"/>
              <a:sym typeface="Calibri"/>
            </a:endParaRPr>
          </a:p>
        </p:txBody>
      </p:sp>
      <p:sp>
        <p:nvSpPr>
          <p:cNvPr id="398" name="Google Shape;398;p61"/>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48</a:t>
            </a:r>
            <a:endParaRPr b="1"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632250" y="70800"/>
            <a:ext cx="1897200" cy="78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Agenda</a:t>
            </a:r>
            <a:endParaRPr b="1" sz="4000">
              <a:latin typeface="Calibri"/>
              <a:ea typeface="Calibri"/>
              <a:cs typeface="Calibri"/>
              <a:sym typeface="Calibri"/>
            </a:endParaRPr>
          </a:p>
        </p:txBody>
      </p:sp>
      <p:sp>
        <p:nvSpPr>
          <p:cNvPr id="83" name="Google Shape;83;p17"/>
          <p:cNvSpPr txBox="1"/>
          <p:nvPr>
            <p:ph idx="1" type="body"/>
          </p:nvPr>
        </p:nvSpPr>
        <p:spPr>
          <a:xfrm>
            <a:off x="311700" y="1281825"/>
            <a:ext cx="8520600" cy="28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Foundations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Universal Design (UD)</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Universal Design for Learning (UDL)</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Activity #1</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History of UDL</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Library Programs and Learning Preferences</a:t>
            </a:r>
            <a:endParaRPr sz="2000">
              <a:solidFill>
                <a:srgbClr val="000000"/>
              </a:solidFill>
            </a:endParaRPr>
          </a:p>
        </p:txBody>
      </p:sp>
      <p:sp>
        <p:nvSpPr>
          <p:cNvPr id="84" name="Google Shape;84;p17"/>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a:t>
            </a:r>
            <a:endParaRPr b="1" sz="12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2"/>
          <p:cNvSpPr txBox="1"/>
          <p:nvPr>
            <p:ph type="title"/>
          </p:nvPr>
        </p:nvSpPr>
        <p:spPr>
          <a:xfrm>
            <a:off x="656200" y="231600"/>
            <a:ext cx="75663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Online Library UDL Examples Cont.</a:t>
            </a:r>
            <a:endParaRPr b="1" sz="4000">
              <a:latin typeface="Calibri"/>
              <a:ea typeface="Calibri"/>
              <a:cs typeface="Calibri"/>
              <a:sym typeface="Calibri"/>
            </a:endParaRPr>
          </a:p>
        </p:txBody>
      </p:sp>
      <p:sp>
        <p:nvSpPr>
          <p:cNvPr id="404" name="Google Shape;404;p62"/>
          <p:cNvSpPr txBox="1"/>
          <p:nvPr>
            <p:ph idx="1" type="body"/>
          </p:nvPr>
        </p:nvSpPr>
        <p:spPr>
          <a:xfrm>
            <a:off x="311700" y="1171750"/>
            <a:ext cx="8520600" cy="30261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AutoNum type="arabicPeriod" startAt="3"/>
            </a:pPr>
            <a:r>
              <a:rPr lang="en" sz="2000">
                <a:solidFill>
                  <a:srgbClr val="000000"/>
                </a:solidFill>
                <a:latin typeface="Calibri"/>
                <a:ea typeface="Calibri"/>
                <a:cs typeface="Calibri"/>
                <a:sym typeface="Calibri"/>
              </a:rPr>
              <a:t>Allow the patrons to chat or talk to each other before and after the program. This will allow for a more personal connection with the other participants of the library program.</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AutoNum type="arabicPeriod" startAt="3"/>
            </a:pPr>
            <a:r>
              <a:rPr lang="en" sz="2000">
                <a:solidFill>
                  <a:srgbClr val="000000"/>
                </a:solidFill>
                <a:latin typeface="Calibri"/>
                <a:ea typeface="Calibri"/>
                <a:cs typeface="Calibri"/>
                <a:sym typeface="Calibri"/>
              </a:rPr>
              <a:t>Send out a schedule and any resources via email ahead of time. This will allow the patron to prepare, understand the flow of the session,  and sort out any potential or actual technology issues ahead of time.</a:t>
            </a:r>
            <a:endParaRPr sz="2000">
              <a:solidFill>
                <a:srgbClr val="000000"/>
              </a:solidFill>
              <a:latin typeface="Calibri"/>
              <a:ea typeface="Calibri"/>
              <a:cs typeface="Calibri"/>
              <a:sym typeface="Calibri"/>
            </a:endParaRPr>
          </a:p>
        </p:txBody>
      </p:sp>
      <p:sp>
        <p:nvSpPr>
          <p:cNvPr id="405" name="Google Shape;405;p62"/>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49</a:t>
            </a:r>
            <a:endParaRPr b="1" sz="12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3"/>
          <p:cNvSpPr txBox="1"/>
          <p:nvPr>
            <p:ph type="title"/>
          </p:nvPr>
        </p:nvSpPr>
        <p:spPr>
          <a:xfrm>
            <a:off x="3034088" y="279850"/>
            <a:ext cx="3180900" cy="7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Discussion #5</a:t>
            </a:r>
            <a:endParaRPr b="1" sz="4000">
              <a:latin typeface="Calibri"/>
              <a:ea typeface="Calibri"/>
              <a:cs typeface="Calibri"/>
              <a:sym typeface="Calibri"/>
            </a:endParaRPr>
          </a:p>
        </p:txBody>
      </p:sp>
      <p:sp>
        <p:nvSpPr>
          <p:cNvPr id="411" name="Google Shape;411;p63"/>
          <p:cNvSpPr txBox="1"/>
          <p:nvPr>
            <p:ph idx="1" type="body"/>
          </p:nvPr>
        </p:nvSpPr>
        <p:spPr>
          <a:xfrm>
            <a:off x="311700" y="3917950"/>
            <a:ext cx="8520600" cy="92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rgbClr val="000000"/>
                </a:solidFill>
              </a:rPr>
              <a:t> </a:t>
            </a:r>
            <a:r>
              <a:rPr lang="en" sz="2000">
                <a:solidFill>
                  <a:srgbClr val="000000"/>
                </a:solidFill>
                <a:latin typeface="Calibri"/>
                <a:ea typeface="Calibri"/>
                <a:cs typeface="Calibri"/>
                <a:sym typeface="Calibri"/>
              </a:rPr>
              <a:t>What library programs have you had to change or tweak to be able to transfer them online during the pandemic?</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412" name="Google Shape;412;p63" title="Question/Discussion (#5) Photo"/>
          <p:cNvPicPr preferRelativeResize="0"/>
          <p:nvPr/>
        </p:nvPicPr>
        <p:blipFill>
          <a:blip r:embed="rId3">
            <a:alphaModFix/>
          </a:blip>
          <a:stretch>
            <a:fillRect/>
          </a:stretch>
        </p:blipFill>
        <p:spPr>
          <a:xfrm>
            <a:off x="3315950" y="1203187"/>
            <a:ext cx="2617176" cy="2617176"/>
          </a:xfrm>
          <a:prstGeom prst="rect">
            <a:avLst/>
          </a:prstGeom>
          <a:noFill/>
          <a:ln>
            <a:noFill/>
          </a:ln>
        </p:spPr>
      </p:pic>
      <p:sp>
        <p:nvSpPr>
          <p:cNvPr id="413" name="Google Shape;413;p6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50</a:t>
            </a:r>
            <a:endParaRPr b="1" sz="12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4"/>
          <p:cNvSpPr txBox="1"/>
          <p:nvPr>
            <p:ph type="title"/>
          </p:nvPr>
        </p:nvSpPr>
        <p:spPr>
          <a:xfrm>
            <a:off x="1802775" y="388625"/>
            <a:ext cx="5618100" cy="7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Questions Before Starting</a:t>
            </a:r>
            <a:endParaRPr b="1" sz="4000">
              <a:latin typeface="Calibri"/>
              <a:ea typeface="Calibri"/>
              <a:cs typeface="Calibri"/>
              <a:sym typeface="Calibri"/>
            </a:endParaRPr>
          </a:p>
        </p:txBody>
      </p:sp>
      <p:sp>
        <p:nvSpPr>
          <p:cNvPr id="419" name="Google Shape;419;p64"/>
          <p:cNvSpPr txBox="1"/>
          <p:nvPr>
            <p:ph idx="1" type="body"/>
          </p:nvPr>
        </p:nvSpPr>
        <p:spPr>
          <a:xfrm>
            <a:off x="311700" y="1470925"/>
            <a:ext cx="8520600" cy="27945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How are you going to display information to patrons?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How are you going to keep track of time?</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Do you need to use automatic captioning systems?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AutoNum type="arabicPeriod"/>
            </a:pPr>
            <a:r>
              <a:rPr lang="en" sz="2000">
                <a:solidFill>
                  <a:srgbClr val="000000"/>
                </a:solidFill>
                <a:latin typeface="Calibri"/>
                <a:ea typeface="Calibri"/>
                <a:cs typeface="Calibri"/>
                <a:sym typeface="Calibri"/>
              </a:rPr>
              <a:t>What technology are you using in the lesson?</a:t>
            </a:r>
            <a:endParaRPr sz="2000">
              <a:solidFill>
                <a:srgbClr val="000000"/>
              </a:solidFill>
              <a:latin typeface="Calibri"/>
              <a:ea typeface="Calibri"/>
              <a:cs typeface="Calibri"/>
              <a:sym typeface="Calibri"/>
            </a:endParaRPr>
          </a:p>
        </p:txBody>
      </p:sp>
      <p:sp>
        <p:nvSpPr>
          <p:cNvPr id="420" name="Google Shape;420;p6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51</a:t>
            </a:r>
            <a:endParaRPr b="1" sz="12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5"/>
          <p:cNvSpPr txBox="1"/>
          <p:nvPr>
            <p:ph type="title"/>
          </p:nvPr>
        </p:nvSpPr>
        <p:spPr>
          <a:xfrm>
            <a:off x="311700" y="290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Calibri"/>
                <a:ea typeface="Calibri"/>
                <a:cs typeface="Calibri"/>
                <a:sym typeface="Calibri"/>
              </a:rPr>
              <a:t>Questions Before Starting Cont.</a:t>
            </a:r>
            <a:endParaRPr b="1" sz="4000">
              <a:latin typeface="Calibri"/>
              <a:ea typeface="Calibri"/>
              <a:cs typeface="Calibri"/>
              <a:sym typeface="Calibri"/>
            </a:endParaRPr>
          </a:p>
        </p:txBody>
      </p:sp>
      <p:sp>
        <p:nvSpPr>
          <p:cNvPr id="426" name="Google Shape;426;p65"/>
          <p:cNvSpPr txBox="1"/>
          <p:nvPr>
            <p:ph idx="1" type="body"/>
          </p:nvPr>
        </p:nvSpPr>
        <p:spPr>
          <a:xfrm>
            <a:off x="311700" y="1051850"/>
            <a:ext cx="8520600" cy="31458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dk1"/>
              </a:buClr>
              <a:buSzPts val="2000"/>
              <a:buFont typeface="Calibri"/>
              <a:buAutoNum type="arabicPeriod" startAt="5"/>
            </a:pPr>
            <a:r>
              <a:rPr lang="en" sz="2000">
                <a:solidFill>
                  <a:schemeClr val="dk1"/>
                </a:solidFill>
                <a:latin typeface="Calibri"/>
                <a:ea typeface="Calibri"/>
                <a:cs typeface="Calibri"/>
                <a:sym typeface="Calibri"/>
              </a:rPr>
              <a:t>Is the technology that you are using accessible to different types of abilities?</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AutoNum type="arabicPeriod" startAt="5"/>
            </a:pPr>
            <a:r>
              <a:rPr lang="en" sz="2000">
                <a:solidFill>
                  <a:schemeClr val="dk1"/>
                </a:solidFill>
                <a:latin typeface="Calibri"/>
                <a:ea typeface="Calibri"/>
                <a:cs typeface="Calibri"/>
                <a:sym typeface="Calibri"/>
              </a:rPr>
              <a:t>If you are going to be using additional technology besides the video software (e.g. Kahoot) set aside time to show your patrons how to use it.</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AutoNum type="arabicPeriod" startAt="5"/>
            </a:pPr>
            <a:r>
              <a:rPr lang="en" sz="2000">
                <a:solidFill>
                  <a:schemeClr val="dk1"/>
                </a:solidFill>
                <a:latin typeface="Calibri"/>
                <a:ea typeface="Calibri"/>
                <a:cs typeface="Calibri"/>
                <a:sym typeface="Calibri"/>
              </a:rPr>
              <a:t>Schedule breaks if the program is over an hour (or as needed).</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1000"/>
              </a:spcAft>
              <a:buClr>
                <a:schemeClr val="dk1"/>
              </a:buClr>
              <a:buSzPts val="2000"/>
              <a:buFont typeface="Calibri"/>
              <a:buAutoNum type="arabicPeriod" startAt="5"/>
            </a:pPr>
            <a:r>
              <a:rPr lang="en" sz="2000">
                <a:solidFill>
                  <a:schemeClr val="dk1"/>
                </a:solidFill>
                <a:highlight>
                  <a:srgbClr val="FFFFFF"/>
                </a:highlight>
                <a:latin typeface="Calibri"/>
                <a:ea typeface="Calibri"/>
                <a:cs typeface="Calibri"/>
                <a:sym typeface="Calibri"/>
              </a:rPr>
              <a:t>Anticipate questions that may arise and address them in advance of the program.</a:t>
            </a:r>
            <a:endParaRPr sz="2000">
              <a:solidFill>
                <a:srgbClr val="000000"/>
              </a:solidFill>
              <a:latin typeface="Calibri"/>
              <a:ea typeface="Calibri"/>
              <a:cs typeface="Calibri"/>
              <a:sym typeface="Calibri"/>
            </a:endParaRPr>
          </a:p>
        </p:txBody>
      </p:sp>
      <p:sp>
        <p:nvSpPr>
          <p:cNvPr id="427" name="Google Shape;427;p6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52</a:t>
            </a:r>
            <a:endParaRPr b="1" sz="1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6"/>
          <p:cNvSpPr txBox="1"/>
          <p:nvPr>
            <p:ph type="title"/>
          </p:nvPr>
        </p:nvSpPr>
        <p:spPr>
          <a:xfrm>
            <a:off x="3256200" y="299150"/>
            <a:ext cx="26316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Activity #2</a:t>
            </a:r>
            <a:endParaRPr b="1" sz="4000">
              <a:latin typeface="Calibri"/>
              <a:ea typeface="Calibri"/>
              <a:cs typeface="Calibri"/>
              <a:sym typeface="Calibri"/>
            </a:endParaRPr>
          </a:p>
        </p:txBody>
      </p:sp>
      <p:sp>
        <p:nvSpPr>
          <p:cNvPr id="433" name="Google Shape;433;p66"/>
          <p:cNvSpPr txBox="1"/>
          <p:nvPr>
            <p:ph idx="1" type="body"/>
          </p:nvPr>
        </p:nvSpPr>
        <p:spPr>
          <a:xfrm>
            <a:off x="311700" y="1276725"/>
            <a:ext cx="8520600" cy="31323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Break into the same groups from the first activity.</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Expand your lesson as an online program, using at least three UDL examples related to online instruction.</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AutoNum type="arabicPeriod"/>
            </a:pPr>
            <a:r>
              <a:rPr lang="en" sz="2000">
                <a:solidFill>
                  <a:srgbClr val="000000"/>
                </a:solidFill>
                <a:latin typeface="Calibri"/>
                <a:ea typeface="Calibri"/>
                <a:cs typeface="Calibri"/>
                <a:sym typeface="Calibri"/>
              </a:rPr>
              <a:t>Regroup after 20 minutes and have a presenter ready to share your work with the group.</a:t>
            </a:r>
            <a:endParaRPr sz="2000">
              <a:solidFill>
                <a:srgbClr val="000000"/>
              </a:solidFill>
            </a:endParaRPr>
          </a:p>
        </p:txBody>
      </p:sp>
      <p:sp>
        <p:nvSpPr>
          <p:cNvPr id="434" name="Google Shape;434;p6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53</a:t>
            </a:r>
            <a:endParaRPr b="1" sz="12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7"/>
          <p:cNvSpPr txBox="1"/>
          <p:nvPr>
            <p:ph type="title"/>
          </p:nvPr>
        </p:nvSpPr>
        <p:spPr>
          <a:xfrm>
            <a:off x="1447350" y="2083800"/>
            <a:ext cx="6249300" cy="97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Program Development</a:t>
            </a:r>
            <a:endParaRPr b="1" sz="5000">
              <a:latin typeface="Calibri"/>
              <a:ea typeface="Calibri"/>
              <a:cs typeface="Calibri"/>
              <a:sym typeface="Calibri"/>
            </a:endParaRPr>
          </a:p>
        </p:txBody>
      </p:sp>
      <p:sp>
        <p:nvSpPr>
          <p:cNvPr id="440" name="Google Shape;440;p6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54</a:t>
            </a:r>
            <a:endParaRPr b="1" sz="1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8"/>
          <p:cNvSpPr txBox="1"/>
          <p:nvPr>
            <p:ph type="title"/>
          </p:nvPr>
        </p:nvSpPr>
        <p:spPr>
          <a:xfrm>
            <a:off x="439050" y="204025"/>
            <a:ext cx="8265900" cy="7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Project ENABLE - Challenge Video (#3)</a:t>
            </a:r>
            <a:endParaRPr b="1" sz="4000">
              <a:latin typeface="Calibri"/>
              <a:ea typeface="Calibri"/>
              <a:cs typeface="Calibri"/>
              <a:sym typeface="Calibri"/>
            </a:endParaRPr>
          </a:p>
        </p:txBody>
      </p:sp>
      <p:sp>
        <p:nvSpPr>
          <p:cNvPr id="446" name="Google Shape;446;p68"/>
          <p:cNvSpPr txBox="1"/>
          <p:nvPr>
            <p:ph idx="1" type="body"/>
          </p:nvPr>
        </p:nvSpPr>
        <p:spPr>
          <a:xfrm>
            <a:off x="311700" y="4004800"/>
            <a:ext cx="8520600" cy="100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u="sng">
                <a:solidFill>
                  <a:schemeClr val="dk1"/>
                </a:solidFill>
                <a:latin typeface="Calibri"/>
                <a:ea typeface="Calibri"/>
                <a:cs typeface="Calibri"/>
                <a:sym typeface="Calibri"/>
              </a:rPr>
              <a:t>Video</a:t>
            </a:r>
            <a:r>
              <a:rPr lang="en" sz="2000">
                <a:solidFill>
                  <a:schemeClr val="dk1"/>
                </a:solidFill>
                <a:latin typeface="Calibri"/>
                <a:ea typeface="Calibri"/>
                <a:cs typeface="Calibri"/>
                <a:sym typeface="Calibri"/>
              </a:rPr>
              <a:t>: The Challenge - Renee Grassi - Creative Budgeting (3:00)</a:t>
            </a:r>
            <a:endParaRPr sz="2000">
              <a:solidFill>
                <a:schemeClr val="dk1"/>
              </a:solidFill>
              <a:latin typeface="Calibri"/>
              <a:ea typeface="Calibri"/>
              <a:cs typeface="Calibri"/>
              <a:sym typeface="Calibri"/>
            </a:endParaRPr>
          </a:p>
          <a:p>
            <a:pPr indent="0" lvl="0" marL="0" rtl="0" algn="ctr">
              <a:spcBef>
                <a:spcPts val="1200"/>
              </a:spcBef>
              <a:spcAft>
                <a:spcPts val="1200"/>
              </a:spcAft>
              <a:buClr>
                <a:schemeClr val="dk1"/>
              </a:buClr>
              <a:buSzPts val="1100"/>
              <a:buFont typeface="Arial"/>
              <a:buNone/>
            </a:pPr>
            <a:r>
              <a:rPr lang="en" sz="2000" u="sng">
                <a:solidFill>
                  <a:schemeClr val="hlink"/>
                </a:solidFill>
                <a:latin typeface="Calibri"/>
                <a:ea typeface="Calibri"/>
                <a:cs typeface="Calibri"/>
                <a:sym typeface="Calibri"/>
                <a:hlinkClick r:id="rId3"/>
              </a:rPr>
              <a:t>Link to Challenge Video</a:t>
            </a:r>
            <a:endParaRPr sz="2000">
              <a:solidFill>
                <a:schemeClr val="dk1"/>
              </a:solidFill>
              <a:latin typeface="Calibri"/>
              <a:ea typeface="Calibri"/>
              <a:cs typeface="Calibri"/>
              <a:sym typeface="Calibri"/>
            </a:endParaRPr>
          </a:p>
        </p:txBody>
      </p:sp>
      <p:pic>
        <p:nvPicPr>
          <p:cNvPr descr="A screenshot of Renee Grassi's Challenge Video. It shows a video of Renee talking into a camera. At the top of the video it says &quot;Library Services to Persons with Disabilities: A Problem-Based Learning Approach. To the left of the video it states &quot;Renee Grassi: Youth Services Manager. Dakota County Library, Minnesota.&quot; The captions read &quot;We're a suburban, rural, and urban mixture - or county is....&quot;" id="447" name="Google Shape;447;p68" title="Project ENABLE - Challenge Video Screenshot (#3)"/>
          <p:cNvPicPr preferRelativeResize="0"/>
          <p:nvPr/>
        </p:nvPicPr>
        <p:blipFill rotWithShape="1">
          <a:blip r:embed="rId4">
            <a:alphaModFix/>
          </a:blip>
          <a:srcRect b="10809" l="14331" r="15413" t="10636"/>
          <a:stretch/>
        </p:blipFill>
        <p:spPr>
          <a:xfrm>
            <a:off x="2231850" y="1003563"/>
            <a:ext cx="4680302" cy="2943599"/>
          </a:xfrm>
          <a:prstGeom prst="rect">
            <a:avLst/>
          </a:prstGeom>
          <a:noFill/>
          <a:ln>
            <a:noFill/>
          </a:ln>
        </p:spPr>
      </p:pic>
      <p:sp>
        <p:nvSpPr>
          <p:cNvPr id="448" name="Google Shape;448;p6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55</a:t>
            </a:r>
            <a:endParaRPr b="1" sz="12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9"/>
          <p:cNvSpPr txBox="1"/>
          <p:nvPr>
            <p:ph type="title"/>
          </p:nvPr>
        </p:nvSpPr>
        <p:spPr>
          <a:xfrm>
            <a:off x="3029838" y="376375"/>
            <a:ext cx="3084300" cy="7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Discussion #6</a:t>
            </a:r>
            <a:endParaRPr b="1" sz="4000">
              <a:latin typeface="Calibri"/>
              <a:ea typeface="Calibri"/>
              <a:cs typeface="Calibri"/>
              <a:sym typeface="Calibri"/>
            </a:endParaRPr>
          </a:p>
        </p:txBody>
      </p:sp>
      <p:sp>
        <p:nvSpPr>
          <p:cNvPr id="454" name="Google Shape;454;p69"/>
          <p:cNvSpPr txBox="1"/>
          <p:nvPr>
            <p:ph idx="1" type="body"/>
          </p:nvPr>
        </p:nvSpPr>
        <p:spPr>
          <a:xfrm>
            <a:off x="2293688" y="4197800"/>
            <a:ext cx="46617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000000"/>
                </a:solidFill>
                <a:latin typeface="Calibri"/>
                <a:ea typeface="Calibri"/>
                <a:cs typeface="Calibri"/>
                <a:sym typeface="Calibri"/>
              </a:rPr>
              <a:t>What would you do to solve this problem?</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455" name="Google Shape;455;p69" title="Question/Discussion (#6) Photo"/>
          <p:cNvPicPr preferRelativeResize="0"/>
          <p:nvPr/>
        </p:nvPicPr>
        <p:blipFill>
          <a:blip r:embed="rId3">
            <a:alphaModFix/>
          </a:blip>
          <a:stretch>
            <a:fillRect/>
          </a:stretch>
        </p:blipFill>
        <p:spPr>
          <a:xfrm>
            <a:off x="3315950" y="1203187"/>
            <a:ext cx="2617176" cy="2617176"/>
          </a:xfrm>
          <a:prstGeom prst="rect">
            <a:avLst/>
          </a:prstGeom>
          <a:noFill/>
          <a:ln>
            <a:noFill/>
          </a:ln>
        </p:spPr>
      </p:pic>
      <p:sp>
        <p:nvSpPr>
          <p:cNvPr id="456" name="Google Shape;456;p69"/>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56</a:t>
            </a:r>
            <a:endParaRPr b="1" sz="1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0"/>
          <p:cNvSpPr txBox="1"/>
          <p:nvPr>
            <p:ph type="title"/>
          </p:nvPr>
        </p:nvSpPr>
        <p:spPr>
          <a:xfrm>
            <a:off x="489350" y="261675"/>
            <a:ext cx="8005500" cy="7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Project ENABLE - Solution Video (#3)</a:t>
            </a:r>
            <a:endParaRPr b="1" sz="4000">
              <a:latin typeface="Calibri"/>
              <a:ea typeface="Calibri"/>
              <a:cs typeface="Calibri"/>
              <a:sym typeface="Calibri"/>
            </a:endParaRPr>
          </a:p>
        </p:txBody>
      </p:sp>
      <p:sp>
        <p:nvSpPr>
          <p:cNvPr id="462" name="Google Shape;462;p70"/>
          <p:cNvSpPr txBox="1"/>
          <p:nvPr>
            <p:ph idx="1" type="body"/>
          </p:nvPr>
        </p:nvSpPr>
        <p:spPr>
          <a:xfrm>
            <a:off x="311700" y="4004800"/>
            <a:ext cx="8520600" cy="100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u="sng">
                <a:solidFill>
                  <a:schemeClr val="dk1"/>
                </a:solidFill>
                <a:latin typeface="Calibri"/>
                <a:ea typeface="Calibri"/>
                <a:cs typeface="Calibri"/>
                <a:sym typeface="Calibri"/>
              </a:rPr>
              <a:t>Video</a:t>
            </a:r>
            <a:r>
              <a:rPr lang="en" sz="2000">
                <a:solidFill>
                  <a:schemeClr val="dk1"/>
                </a:solidFill>
                <a:latin typeface="Calibri"/>
                <a:ea typeface="Calibri"/>
                <a:cs typeface="Calibri"/>
                <a:sym typeface="Calibri"/>
              </a:rPr>
              <a:t>: A Solution- Renee Grassi - Creative Budgeting (14:23)</a:t>
            </a:r>
            <a:endParaRPr sz="2000">
              <a:solidFill>
                <a:schemeClr val="dk1"/>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Solutions Video</a:t>
            </a:r>
            <a:endParaRPr sz="2000">
              <a:solidFill>
                <a:schemeClr val="dk1"/>
              </a:solidFill>
              <a:latin typeface="Calibri"/>
              <a:ea typeface="Calibri"/>
              <a:cs typeface="Calibri"/>
              <a:sym typeface="Calibri"/>
            </a:endParaRPr>
          </a:p>
        </p:txBody>
      </p:sp>
      <p:pic>
        <p:nvPicPr>
          <p:cNvPr descr="A screenshot of Renee Grassi's Solutions Video. It shows a video of Renee talking into a camera. At the top of the video it says &quot;Library Services to Persons with Disabilities: A Problem-Based Learning Approach. To the left of the video it states &quot;Renee Grassi: Youth Services Manager. Problem Recap.&quot; The captions read, &quot;We were talking about inexpensive ways....&quot;" id="463" name="Google Shape;463;p70" title="Project ENABLE - Solutions Video Screenshot (#3)"/>
          <p:cNvPicPr preferRelativeResize="0"/>
          <p:nvPr/>
        </p:nvPicPr>
        <p:blipFill rotWithShape="1">
          <a:blip r:embed="rId4">
            <a:alphaModFix/>
          </a:blip>
          <a:srcRect b="9375" l="12322" r="14196" t="9024"/>
          <a:stretch/>
        </p:blipFill>
        <p:spPr>
          <a:xfrm>
            <a:off x="2016850" y="1003563"/>
            <a:ext cx="4950499" cy="3092326"/>
          </a:xfrm>
          <a:prstGeom prst="rect">
            <a:avLst/>
          </a:prstGeom>
          <a:noFill/>
          <a:ln>
            <a:noFill/>
          </a:ln>
        </p:spPr>
      </p:pic>
      <p:sp>
        <p:nvSpPr>
          <p:cNvPr id="464" name="Google Shape;464;p70"/>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57</a:t>
            </a:r>
            <a:endParaRPr b="1" sz="12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1"/>
          <p:cNvSpPr txBox="1"/>
          <p:nvPr>
            <p:ph type="title"/>
          </p:nvPr>
        </p:nvSpPr>
        <p:spPr>
          <a:xfrm>
            <a:off x="2629500" y="144750"/>
            <a:ext cx="38850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Take &amp; Make Kits</a:t>
            </a:r>
            <a:endParaRPr b="1" sz="4000">
              <a:latin typeface="Calibri"/>
              <a:ea typeface="Calibri"/>
              <a:cs typeface="Calibri"/>
              <a:sym typeface="Calibri"/>
            </a:endParaRPr>
          </a:p>
        </p:txBody>
      </p:sp>
      <p:sp>
        <p:nvSpPr>
          <p:cNvPr id="470" name="Google Shape;470;p71"/>
          <p:cNvSpPr txBox="1"/>
          <p:nvPr>
            <p:ph idx="1" type="body"/>
          </p:nvPr>
        </p:nvSpPr>
        <p:spPr>
          <a:xfrm>
            <a:off x="311700" y="872950"/>
            <a:ext cx="8520600" cy="3966000"/>
          </a:xfrm>
          <a:prstGeom prst="rect">
            <a:avLst/>
          </a:prstGeom>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Choose a craft or theme that you can match with a book.</a:t>
            </a:r>
            <a:endParaRPr sz="2000">
              <a:solidFill>
                <a:srgbClr val="000000"/>
              </a:solidFill>
              <a:latin typeface="Calibri"/>
              <a:ea typeface="Calibri"/>
              <a:cs typeface="Calibri"/>
              <a:sym typeface="Calibri"/>
            </a:endParaRPr>
          </a:p>
          <a:p>
            <a:pPr indent="0" lvl="0" marL="0" rtl="0" algn="l">
              <a:spcBef>
                <a:spcPts val="1200"/>
              </a:spcBef>
              <a:spcAft>
                <a:spcPts val="0"/>
              </a:spcAft>
              <a:buNone/>
            </a:pPr>
            <a:r>
              <a:t/>
            </a:r>
            <a:endParaRPr sz="2000">
              <a:solidFill>
                <a:srgbClr val="000000"/>
              </a:solidFill>
              <a:latin typeface="Calibri"/>
              <a:ea typeface="Calibri"/>
              <a:cs typeface="Calibri"/>
              <a:sym typeface="Calibri"/>
            </a:endParaRPr>
          </a:p>
          <a:p>
            <a:pPr indent="-346075" lvl="0" marL="457200" rtl="0" algn="l">
              <a:spcBef>
                <a:spcPts val="12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Prepare unassembled craft material.</a:t>
            </a:r>
            <a:endParaRPr sz="2000">
              <a:solidFill>
                <a:srgbClr val="000000"/>
              </a:solidFill>
              <a:latin typeface="Calibri"/>
              <a:ea typeface="Calibri"/>
              <a:cs typeface="Calibri"/>
              <a:sym typeface="Calibri"/>
            </a:endParaRPr>
          </a:p>
          <a:p>
            <a:pPr indent="0" lvl="0" marL="0" rtl="0" algn="l">
              <a:spcBef>
                <a:spcPts val="1200"/>
              </a:spcBef>
              <a:spcAft>
                <a:spcPts val="0"/>
              </a:spcAft>
              <a:buNone/>
            </a:pPr>
            <a:r>
              <a:t/>
            </a:r>
            <a:endParaRPr sz="2000">
              <a:solidFill>
                <a:srgbClr val="000000"/>
              </a:solidFill>
              <a:latin typeface="Calibri"/>
              <a:ea typeface="Calibri"/>
              <a:cs typeface="Calibri"/>
              <a:sym typeface="Calibri"/>
            </a:endParaRPr>
          </a:p>
          <a:p>
            <a:pPr indent="-346075" lvl="0" marL="457200" rtl="0" algn="l">
              <a:spcBef>
                <a:spcPts val="12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Create an easy-to-follow set of instructions.</a:t>
            </a:r>
            <a:endParaRPr sz="2000">
              <a:solidFill>
                <a:srgbClr val="000000"/>
              </a:solidFill>
              <a:latin typeface="Calibri"/>
              <a:ea typeface="Calibri"/>
              <a:cs typeface="Calibri"/>
              <a:sym typeface="Calibri"/>
            </a:endParaRPr>
          </a:p>
          <a:p>
            <a:pPr indent="0" lvl="0" marL="0" rtl="0" algn="l">
              <a:spcBef>
                <a:spcPts val="1200"/>
              </a:spcBef>
              <a:spcAft>
                <a:spcPts val="0"/>
              </a:spcAft>
              <a:buNone/>
            </a:pPr>
            <a:r>
              <a:t/>
            </a:r>
            <a:endParaRPr sz="2000">
              <a:solidFill>
                <a:srgbClr val="000000"/>
              </a:solidFill>
              <a:latin typeface="Calibri"/>
              <a:ea typeface="Calibri"/>
              <a:cs typeface="Calibri"/>
              <a:sym typeface="Calibri"/>
            </a:endParaRPr>
          </a:p>
          <a:p>
            <a:pPr indent="-346075" lvl="0" marL="457200" rtl="0" algn="l">
              <a:spcBef>
                <a:spcPts val="12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Put the materials in a bag for the patron to pick up.</a:t>
            </a:r>
            <a:endParaRPr sz="2000">
              <a:solidFill>
                <a:srgbClr val="000000"/>
              </a:solidFill>
              <a:latin typeface="Calibri"/>
              <a:ea typeface="Calibri"/>
              <a:cs typeface="Calibri"/>
              <a:sym typeface="Calibri"/>
            </a:endParaRPr>
          </a:p>
          <a:p>
            <a:pPr indent="0" lvl="0" marL="0" rtl="0" algn="l">
              <a:spcBef>
                <a:spcPts val="1200"/>
              </a:spcBef>
              <a:spcAft>
                <a:spcPts val="0"/>
              </a:spcAft>
              <a:buNone/>
            </a:pPr>
            <a:r>
              <a:t/>
            </a:r>
            <a:endParaRPr sz="2000">
              <a:solidFill>
                <a:srgbClr val="000000"/>
              </a:solidFill>
              <a:latin typeface="Calibri"/>
              <a:ea typeface="Calibri"/>
              <a:cs typeface="Calibri"/>
              <a:sym typeface="Calibri"/>
            </a:endParaRPr>
          </a:p>
          <a:p>
            <a:pPr indent="-346075" lvl="0" marL="457200" rtl="0" algn="l">
              <a:spcBef>
                <a:spcPts val="1200"/>
              </a:spcBef>
              <a:spcAft>
                <a:spcPts val="0"/>
              </a:spcAft>
              <a:buClr>
                <a:srgbClr val="000000"/>
              </a:buClr>
              <a:buSzPct val="100000"/>
              <a:buFont typeface="Calibri"/>
              <a:buChar char="●"/>
            </a:pPr>
            <a:r>
              <a:rPr lang="en" sz="2000">
                <a:solidFill>
                  <a:srgbClr val="000000"/>
                </a:solidFill>
                <a:latin typeface="Calibri"/>
                <a:ea typeface="Calibri"/>
                <a:cs typeface="Calibri"/>
                <a:sym typeface="Calibri"/>
              </a:rPr>
              <a:t>Hold the program on your favorite video platform!</a:t>
            </a:r>
            <a:endParaRPr sz="2000">
              <a:solidFill>
                <a:srgbClr val="000000"/>
              </a:solidFill>
              <a:latin typeface="Calibri"/>
              <a:ea typeface="Calibri"/>
              <a:cs typeface="Calibri"/>
              <a:sym typeface="Calibri"/>
            </a:endParaRPr>
          </a:p>
        </p:txBody>
      </p:sp>
      <p:sp>
        <p:nvSpPr>
          <p:cNvPr id="471" name="Google Shape;471;p71"/>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58</a:t>
            </a:r>
            <a:endParaRPr b="1"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431000" y="206300"/>
            <a:ext cx="4410900" cy="7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Agenda - Continued</a:t>
            </a:r>
            <a:endParaRPr b="1" sz="4000">
              <a:latin typeface="Calibri"/>
              <a:ea typeface="Calibri"/>
              <a:cs typeface="Calibri"/>
              <a:sym typeface="Calibri"/>
            </a:endParaRPr>
          </a:p>
        </p:txBody>
      </p:sp>
      <p:sp>
        <p:nvSpPr>
          <p:cNvPr id="90" name="Google Shape;90;p18"/>
          <p:cNvSpPr txBox="1"/>
          <p:nvPr>
            <p:ph idx="1" type="body"/>
          </p:nvPr>
        </p:nvSpPr>
        <p:spPr>
          <a:xfrm>
            <a:off x="311700" y="1091725"/>
            <a:ext cx="8520600" cy="368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Applications of UDL</a:t>
            </a:r>
            <a:endParaRPr sz="2000">
              <a:solidFill>
                <a:srgbClr val="000000"/>
              </a:solidFill>
            </a:endParaRPr>
          </a:p>
          <a:p>
            <a:pPr indent="0" lvl="0" marL="0" rtl="0" algn="l">
              <a:spcBef>
                <a:spcPts val="0"/>
              </a:spcBef>
              <a:spcAft>
                <a:spcPts val="0"/>
              </a:spcAft>
              <a:buNone/>
            </a:pPr>
            <a:r>
              <a:t/>
            </a:r>
            <a:endParaRPr sz="2000">
              <a:solidFill>
                <a:srgbClr val="000000"/>
              </a:solidFill>
              <a:latin typeface="Calibri"/>
              <a:ea typeface="Calibri"/>
              <a:cs typeface="Calibri"/>
              <a:sym typeface="Calibri"/>
            </a:endParaRPr>
          </a:p>
          <a:p>
            <a:pPr indent="-355600" lvl="0" marL="914400" rtl="0" algn="l">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UDL and Online Library Programs</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Activity #2</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Program Development and UDL</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The ARCS Model</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Activity #3</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Recap</a:t>
            </a:r>
            <a:endParaRPr sz="2000">
              <a:solidFill>
                <a:srgbClr val="000000"/>
              </a:solidFill>
              <a:latin typeface="Calibri"/>
              <a:ea typeface="Calibri"/>
              <a:cs typeface="Calibri"/>
              <a:sym typeface="Calibri"/>
            </a:endParaRPr>
          </a:p>
          <a:p>
            <a:pPr indent="-355600" lvl="0" marL="9144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Closing</a:t>
            </a:r>
            <a:endParaRPr sz="2000">
              <a:solidFill>
                <a:srgbClr val="000000"/>
              </a:solidFill>
            </a:endParaRPr>
          </a:p>
        </p:txBody>
      </p:sp>
      <p:sp>
        <p:nvSpPr>
          <p:cNvPr id="91" name="Google Shape;91;p18"/>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a:t>
            </a:r>
            <a:endParaRPr b="1" sz="12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2"/>
          <p:cNvSpPr txBox="1"/>
          <p:nvPr>
            <p:ph type="title"/>
          </p:nvPr>
        </p:nvSpPr>
        <p:spPr>
          <a:xfrm>
            <a:off x="459600" y="223075"/>
            <a:ext cx="8224800" cy="6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Project ENABLE - Challenge Video (#4)</a:t>
            </a:r>
            <a:endParaRPr b="1" sz="4000">
              <a:latin typeface="Calibri"/>
              <a:ea typeface="Calibri"/>
              <a:cs typeface="Calibri"/>
              <a:sym typeface="Calibri"/>
            </a:endParaRPr>
          </a:p>
        </p:txBody>
      </p:sp>
      <p:sp>
        <p:nvSpPr>
          <p:cNvPr id="477" name="Google Shape;477;p72"/>
          <p:cNvSpPr txBox="1"/>
          <p:nvPr>
            <p:ph idx="1" type="body"/>
          </p:nvPr>
        </p:nvSpPr>
        <p:spPr>
          <a:xfrm>
            <a:off x="618150" y="3811775"/>
            <a:ext cx="7907700" cy="104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u="sng">
                <a:solidFill>
                  <a:srgbClr val="000000"/>
                </a:solidFill>
                <a:latin typeface="Calibri"/>
                <a:ea typeface="Calibri"/>
                <a:cs typeface="Calibri"/>
                <a:sym typeface="Calibri"/>
              </a:rPr>
              <a:t>Video</a:t>
            </a:r>
            <a:r>
              <a:rPr lang="en" sz="2000">
                <a:solidFill>
                  <a:srgbClr val="000000"/>
                </a:solidFill>
                <a:latin typeface="Calibri"/>
                <a:ea typeface="Calibri"/>
                <a:cs typeface="Calibri"/>
                <a:sym typeface="Calibri"/>
              </a:rPr>
              <a:t>:</a:t>
            </a:r>
            <a:r>
              <a:rPr lang="en" sz="2000">
                <a:solidFill>
                  <a:srgbClr val="000000"/>
                </a:solidFill>
                <a:latin typeface="Calibri"/>
                <a:ea typeface="Calibri"/>
                <a:cs typeface="Calibri"/>
                <a:sym typeface="Calibri"/>
              </a:rPr>
              <a:t> The Challenge - Caroline Smith - Inclusive Outreach (2:48)</a:t>
            </a:r>
            <a:endParaRPr sz="2000">
              <a:solidFill>
                <a:srgbClr val="000000"/>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Challenge Video</a:t>
            </a:r>
            <a:endParaRPr sz="2000">
              <a:solidFill>
                <a:srgbClr val="000000"/>
              </a:solidFill>
              <a:latin typeface="Calibri"/>
              <a:ea typeface="Calibri"/>
              <a:cs typeface="Calibri"/>
              <a:sym typeface="Calibri"/>
            </a:endParaRPr>
          </a:p>
        </p:txBody>
      </p:sp>
      <p:pic>
        <p:nvPicPr>
          <p:cNvPr descr="A screenshot of Caroline Smith's Challenge Video. It shows a video of Caroline talking into a camera. At the top of the video it says &quot;Library Services to Persons with Disabilities: A Problem-Based Learning Approach.&quot; To the left of the video it states J. Caroline Smith: Inclusive Services Consultant. South Carolina State Library. Columbia, SC.&quot; The captions read, &quot;...and I'm an employee at the South Carolina State Library.&quot;" id="478" name="Google Shape;478;p72" title="Project ENABLE - Challenge Video Screenshot (#4)"/>
          <p:cNvPicPr preferRelativeResize="0"/>
          <p:nvPr/>
        </p:nvPicPr>
        <p:blipFill rotWithShape="1">
          <a:blip r:embed="rId4">
            <a:alphaModFix/>
          </a:blip>
          <a:srcRect b="10546" l="14284" r="13533" t="11040"/>
          <a:stretch/>
        </p:blipFill>
        <p:spPr>
          <a:xfrm>
            <a:off x="2285850" y="1017725"/>
            <a:ext cx="4572307" cy="2794049"/>
          </a:xfrm>
          <a:prstGeom prst="rect">
            <a:avLst/>
          </a:prstGeom>
          <a:noFill/>
          <a:ln>
            <a:noFill/>
          </a:ln>
        </p:spPr>
      </p:pic>
      <p:sp>
        <p:nvSpPr>
          <p:cNvPr id="479" name="Google Shape;479;p72"/>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59</a:t>
            </a:r>
            <a:endParaRPr b="1" sz="1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3"/>
          <p:cNvSpPr txBox="1"/>
          <p:nvPr>
            <p:ph type="title"/>
          </p:nvPr>
        </p:nvSpPr>
        <p:spPr>
          <a:xfrm>
            <a:off x="3049950" y="376375"/>
            <a:ext cx="3044100" cy="7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Discussion #7</a:t>
            </a:r>
            <a:endParaRPr b="1" sz="4000">
              <a:latin typeface="Calibri"/>
              <a:ea typeface="Calibri"/>
              <a:cs typeface="Calibri"/>
              <a:sym typeface="Calibri"/>
            </a:endParaRPr>
          </a:p>
        </p:txBody>
      </p:sp>
      <p:sp>
        <p:nvSpPr>
          <p:cNvPr id="485" name="Google Shape;485;p73"/>
          <p:cNvSpPr txBox="1"/>
          <p:nvPr>
            <p:ph idx="1" type="body"/>
          </p:nvPr>
        </p:nvSpPr>
        <p:spPr>
          <a:xfrm>
            <a:off x="2288888" y="4123200"/>
            <a:ext cx="46713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000000"/>
                </a:solidFill>
                <a:latin typeface="Calibri"/>
                <a:ea typeface="Calibri"/>
                <a:cs typeface="Calibri"/>
                <a:sym typeface="Calibri"/>
              </a:rPr>
              <a:t>What would you do to solve this problem?</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486" name="Google Shape;486;p73" title="Question/Discussion (#7) Photo"/>
          <p:cNvPicPr preferRelativeResize="0"/>
          <p:nvPr/>
        </p:nvPicPr>
        <p:blipFill>
          <a:blip r:embed="rId3">
            <a:alphaModFix/>
          </a:blip>
          <a:stretch>
            <a:fillRect/>
          </a:stretch>
        </p:blipFill>
        <p:spPr>
          <a:xfrm>
            <a:off x="3315950" y="1203187"/>
            <a:ext cx="2617176" cy="2617176"/>
          </a:xfrm>
          <a:prstGeom prst="rect">
            <a:avLst/>
          </a:prstGeom>
          <a:noFill/>
          <a:ln>
            <a:noFill/>
          </a:ln>
        </p:spPr>
      </p:pic>
      <p:sp>
        <p:nvSpPr>
          <p:cNvPr id="487" name="Google Shape;487;p7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60</a:t>
            </a:r>
            <a:endParaRPr b="1" sz="1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4"/>
          <p:cNvSpPr txBox="1"/>
          <p:nvPr>
            <p:ph type="title"/>
          </p:nvPr>
        </p:nvSpPr>
        <p:spPr>
          <a:xfrm>
            <a:off x="620550" y="271325"/>
            <a:ext cx="8151300" cy="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Project ENABLE - Solutions Video (#4)</a:t>
            </a:r>
            <a:endParaRPr b="1" sz="4000">
              <a:latin typeface="Calibri"/>
              <a:ea typeface="Calibri"/>
              <a:cs typeface="Calibri"/>
              <a:sym typeface="Calibri"/>
            </a:endParaRPr>
          </a:p>
        </p:txBody>
      </p:sp>
      <p:sp>
        <p:nvSpPr>
          <p:cNvPr id="493" name="Google Shape;493;p74"/>
          <p:cNvSpPr txBox="1"/>
          <p:nvPr>
            <p:ph idx="1" type="body"/>
          </p:nvPr>
        </p:nvSpPr>
        <p:spPr>
          <a:xfrm>
            <a:off x="1074000" y="3927600"/>
            <a:ext cx="7244400" cy="109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u="sng">
                <a:solidFill>
                  <a:srgbClr val="000000"/>
                </a:solidFill>
                <a:latin typeface="Calibri"/>
                <a:ea typeface="Calibri"/>
                <a:cs typeface="Calibri"/>
                <a:sym typeface="Calibri"/>
              </a:rPr>
              <a:t>Video</a:t>
            </a:r>
            <a:r>
              <a:rPr lang="en" sz="2000">
                <a:solidFill>
                  <a:srgbClr val="000000"/>
                </a:solidFill>
                <a:latin typeface="Calibri"/>
                <a:ea typeface="Calibri"/>
                <a:cs typeface="Calibri"/>
                <a:sym typeface="Calibri"/>
              </a:rPr>
              <a:t> A Solution - Caroline Smith - Inclusive Outreach (9:54)</a:t>
            </a:r>
            <a:endParaRPr sz="2000">
              <a:solidFill>
                <a:srgbClr val="000000"/>
              </a:solidFill>
              <a:latin typeface="Calibri"/>
              <a:ea typeface="Calibri"/>
              <a:cs typeface="Calibri"/>
              <a:sym typeface="Calibri"/>
            </a:endParaRPr>
          </a:p>
          <a:p>
            <a:pPr indent="0" lvl="0" marL="0" rtl="0" algn="ctr">
              <a:spcBef>
                <a:spcPts val="1200"/>
              </a:spcBef>
              <a:spcAft>
                <a:spcPts val="1200"/>
              </a:spcAft>
              <a:buNone/>
            </a:pPr>
            <a:r>
              <a:rPr lang="en" sz="2000" u="sng">
                <a:solidFill>
                  <a:schemeClr val="hlink"/>
                </a:solidFill>
                <a:latin typeface="Calibri"/>
                <a:ea typeface="Calibri"/>
                <a:cs typeface="Calibri"/>
                <a:sym typeface="Calibri"/>
                <a:hlinkClick r:id="rId3"/>
              </a:rPr>
              <a:t>Link to Solutions Video</a:t>
            </a:r>
            <a:endParaRPr sz="2000">
              <a:solidFill>
                <a:srgbClr val="000000"/>
              </a:solidFill>
              <a:latin typeface="Calibri"/>
              <a:ea typeface="Calibri"/>
              <a:cs typeface="Calibri"/>
              <a:sym typeface="Calibri"/>
            </a:endParaRPr>
          </a:p>
        </p:txBody>
      </p:sp>
      <p:pic>
        <p:nvPicPr>
          <p:cNvPr descr="A screenshot of Caroline Smith's Challenge Video. It shows a video of Caroline talking into a camera. At the top of the video it says &quot;Library Services to Persons with Disabilities: A Problem-Based Learning Approach.&quot; To the left of the video it states J. Caroline Smith: Inclusive Services Consultant. Underneath that it states &quot;Problem Recap.&quot; In the captions at the bottom it reads &quot;... at the South Carolina State Library.&quot;" id="494" name="Google Shape;494;p74" title="Project ENABLE Solutions Video Screenshot #4"/>
          <p:cNvPicPr preferRelativeResize="0"/>
          <p:nvPr/>
        </p:nvPicPr>
        <p:blipFill rotWithShape="1">
          <a:blip r:embed="rId4">
            <a:alphaModFix/>
          </a:blip>
          <a:srcRect b="9065" l="14289" r="15003" t="9771"/>
          <a:stretch/>
        </p:blipFill>
        <p:spPr>
          <a:xfrm>
            <a:off x="2292900" y="984325"/>
            <a:ext cx="4558205" cy="2943275"/>
          </a:xfrm>
          <a:prstGeom prst="rect">
            <a:avLst/>
          </a:prstGeom>
          <a:noFill/>
          <a:ln>
            <a:noFill/>
          </a:ln>
        </p:spPr>
      </p:pic>
      <p:sp>
        <p:nvSpPr>
          <p:cNvPr id="495" name="Google Shape;495;p7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61</a:t>
            </a:r>
            <a:endParaRPr b="1" sz="12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5"/>
          <p:cNvSpPr txBox="1"/>
          <p:nvPr>
            <p:ph type="title"/>
          </p:nvPr>
        </p:nvSpPr>
        <p:spPr>
          <a:xfrm>
            <a:off x="1750850" y="1780500"/>
            <a:ext cx="5737500" cy="158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a:latin typeface="Calibri"/>
                <a:ea typeface="Calibri"/>
                <a:cs typeface="Calibri"/>
                <a:sym typeface="Calibri"/>
              </a:rPr>
              <a:t>The ARCS Model of </a:t>
            </a:r>
            <a:endParaRPr b="1" sz="5000">
              <a:latin typeface="Calibri"/>
              <a:ea typeface="Calibri"/>
              <a:cs typeface="Calibri"/>
              <a:sym typeface="Calibri"/>
            </a:endParaRPr>
          </a:p>
          <a:p>
            <a:pPr indent="0" lvl="0" marL="0" rtl="0" algn="ctr">
              <a:spcBef>
                <a:spcPts val="0"/>
              </a:spcBef>
              <a:spcAft>
                <a:spcPts val="0"/>
              </a:spcAft>
              <a:buNone/>
            </a:pPr>
            <a:r>
              <a:rPr b="1" lang="en" sz="5000">
                <a:latin typeface="Calibri"/>
                <a:ea typeface="Calibri"/>
                <a:cs typeface="Calibri"/>
                <a:sym typeface="Calibri"/>
              </a:rPr>
              <a:t>Motivational Design</a:t>
            </a:r>
            <a:endParaRPr b="1" sz="5000">
              <a:latin typeface="Calibri"/>
              <a:ea typeface="Calibri"/>
              <a:cs typeface="Calibri"/>
              <a:sym typeface="Calibri"/>
            </a:endParaRPr>
          </a:p>
        </p:txBody>
      </p:sp>
      <p:sp>
        <p:nvSpPr>
          <p:cNvPr id="501" name="Google Shape;501;p7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62</a:t>
            </a:r>
            <a:endParaRPr b="1" sz="12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6"/>
          <p:cNvSpPr txBox="1"/>
          <p:nvPr>
            <p:ph type="title"/>
          </p:nvPr>
        </p:nvSpPr>
        <p:spPr>
          <a:xfrm>
            <a:off x="1475700" y="149125"/>
            <a:ext cx="6192600" cy="7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4 Factors in the ARCS Model</a:t>
            </a:r>
            <a:endParaRPr b="1" sz="4000">
              <a:latin typeface="Calibri"/>
              <a:ea typeface="Calibri"/>
              <a:cs typeface="Calibri"/>
              <a:sym typeface="Calibri"/>
            </a:endParaRPr>
          </a:p>
        </p:txBody>
      </p:sp>
      <p:sp>
        <p:nvSpPr>
          <p:cNvPr id="507" name="Google Shape;507;p76"/>
          <p:cNvSpPr txBox="1"/>
          <p:nvPr>
            <p:ph idx="1" type="body"/>
          </p:nvPr>
        </p:nvSpPr>
        <p:spPr>
          <a:xfrm>
            <a:off x="311700" y="1185463"/>
            <a:ext cx="8520600" cy="3309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Calibri"/>
              <a:buAutoNum type="arabicPeriod"/>
            </a:pPr>
            <a:r>
              <a:rPr lang="en" u="sng">
                <a:solidFill>
                  <a:srgbClr val="000000"/>
                </a:solidFill>
                <a:latin typeface="Calibri"/>
                <a:ea typeface="Calibri"/>
                <a:cs typeface="Calibri"/>
                <a:sym typeface="Calibri"/>
              </a:rPr>
              <a:t>Attention</a:t>
            </a:r>
            <a:r>
              <a:rPr lang="en">
                <a:solidFill>
                  <a:srgbClr val="000000"/>
                </a:solidFill>
                <a:latin typeface="Calibri"/>
                <a:ea typeface="Calibri"/>
                <a:cs typeface="Calibri"/>
                <a:sym typeface="Calibri"/>
              </a:rPr>
              <a:t>: Gain and maintain the patron’s attention throughout the library program.</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0"/>
              </a:spcAft>
              <a:buClr>
                <a:srgbClr val="000000"/>
              </a:buClr>
              <a:buSzPts val="1800"/>
              <a:buFont typeface="Calibri"/>
              <a:buAutoNum type="arabicPeriod"/>
            </a:pPr>
            <a:r>
              <a:rPr lang="en" u="sng">
                <a:solidFill>
                  <a:srgbClr val="000000"/>
                </a:solidFill>
                <a:latin typeface="Calibri"/>
                <a:ea typeface="Calibri"/>
                <a:cs typeface="Calibri"/>
                <a:sym typeface="Calibri"/>
              </a:rPr>
              <a:t>Relevance</a:t>
            </a:r>
            <a:r>
              <a:rPr lang="en">
                <a:solidFill>
                  <a:srgbClr val="000000"/>
                </a:solidFill>
                <a:latin typeface="Calibri"/>
                <a:ea typeface="Calibri"/>
                <a:cs typeface="Calibri"/>
                <a:sym typeface="Calibri"/>
              </a:rPr>
              <a:t>: Make the program personally meaningful and important to the patron.</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0"/>
              </a:spcAft>
              <a:buClr>
                <a:srgbClr val="000000"/>
              </a:buClr>
              <a:buSzPts val="1800"/>
              <a:buFont typeface="Calibri"/>
              <a:buAutoNum type="arabicPeriod"/>
            </a:pPr>
            <a:r>
              <a:rPr lang="en" u="sng">
                <a:solidFill>
                  <a:srgbClr val="000000"/>
                </a:solidFill>
                <a:latin typeface="Calibri"/>
                <a:ea typeface="Calibri"/>
                <a:cs typeface="Calibri"/>
                <a:sym typeface="Calibri"/>
              </a:rPr>
              <a:t>Confidence</a:t>
            </a:r>
            <a:r>
              <a:rPr lang="en">
                <a:solidFill>
                  <a:srgbClr val="000000"/>
                </a:solidFill>
                <a:latin typeface="Calibri"/>
                <a:ea typeface="Calibri"/>
                <a:cs typeface="Calibri"/>
                <a:sym typeface="Calibri"/>
              </a:rPr>
              <a:t>: Create a program in which the patron can feel they can succeed. (Neither too hard nor too easy)</a:t>
            </a:r>
            <a:endParaRPr>
              <a:solidFill>
                <a:srgbClr val="000000"/>
              </a:solidFill>
              <a:latin typeface="Calibri"/>
              <a:ea typeface="Calibri"/>
              <a:cs typeface="Calibri"/>
              <a:sym typeface="Calibri"/>
            </a:endParaRPr>
          </a:p>
          <a:p>
            <a:pPr indent="-342900" lvl="0" marL="457200" rtl="0" algn="l">
              <a:lnSpc>
                <a:spcPct val="200000"/>
              </a:lnSpc>
              <a:spcBef>
                <a:spcPts val="1000"/>
              </a:spcBef>
              <a:spcAft>
                <a:spcPts val="1000"/>
              </a:spcAft>
              <a:buClr>
                <a:srgbClr val="000000"/>
              </a:buClr>
              <a:buSzPts val="1800"/>
              <a:buFont typeface="Calibri"/>
              <a:buAutoNum type="arabicPeriod"/>
            </a:pPr>
            <a:r>
              <a:rPr lang="en" u="sng">
                <a:solidFill>
                  <a:srgbClr val="000000"/>
                </a:solidFill>
                <a:latin typeface="Calibri"/>
                <a:ea typeface="Calibri"/>
                <a:cs typeface="Calibri"/>
                <a:sym typeface="Calibri"/>
              </a:rPr>
              <a:t>Satisfaction</a:t>
            </a:r>
            <a:r>
              <a:rPr lang="en">
                <a:solidFill>
                  <a:srgbClr val="000000"/>
                </a:solidFill>
                <a:latin typeface="Calibri"/>
                <a:ea typeface="Calibri"/>
                <a:cs typeface="Calibri"/>
                <a:sym typeface="Calibri"/>
              </a:rPr>
              <a:t>: Learners feel they accomplished learning goals.</a:t>
            </a:r>
            <a:endParaRPr>
              <a:solidFill>
                <a:srgbClr val="000000"/>
              </a:solidFill>
            </a:endParaRPr>
          </a:p>
        </p:txBody>
      </p:sp>
      <p:sp>
        <p:nvSpPr>
          <p:cNvPr id="508" name="Google Shape;508;p7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63</a:t>
            </a:r>
            <a:endParaRPr b="1" sz="12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7"/>
          <p:cNvSpPr txBox="1"/>
          <p:nvPr>
            <p:ph type="title"/>
          </p:nvPr>
        </p:nvSpPr>
        <p:spPr>
          <a:xfrm>
            <a:off x="3077588" y="376375"/>
            <a:ext cx="30939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Discussion #8</a:t>
            </a:r>
            <a:endParaRPr b="1" sz="4000">
              <a:latin typeface="Calibri"/>
              <a:ea typeface="Calibri"/>
              <a:cs typeface="Calibri"/>
              <a:sym typeface="Calibri"/>
            </a:endParaRPr>
          </a:p>
        </p:txBody>
      </p:sp>
      <p:sp>
        <p:nvSpPr>
          <p:cNvPr id="514" name="Google Shape;514;p77"/>
          <p:cNvSpPr txBox="1"/>
          <p:nvPr>
            <p:ph idx="1" type="body"/>
          </p:nvPr>
        </p:nvSpPr>
        <p:spPr>
          <a:xfrm>
            <a:off x="310925" y="4178500"/>
            <a:ext cx="87237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000000"/>
                </a:solidFill>
                <a:latin typeface="Calibri"/>
                <a:ea typeface="Calibri"/>
                <a:cs typeface="Calibri"/>
                <a:sym typeface="Calibri"/>
              </a:rPr>
              <a:t>What are some memorable things a teacher has done to get your class’s attention?</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515" name="Google Shape;515;p77" title="Question/Discussion (#8) Photo"/>
          <p:cNvPicPr preferRelativeResize="0"/>
          <p:nvPr/>
        </p:nvPicPr>
        <p:blipFill>
          <a:blip r:embed="rId3">
            <a:alphaModFix/>
          </a:blip>
          <a:stretch>
            <a:fillRect/>
          </a:stretch>
        </p:blipFill>
        <p:spPr>
          <a:xfrm>
            <a:off x="3315950" y="1203187"/>
            <a:ext cx="2617176" cy="2617176"/>
          </a:xfrm>
          <a:prstGeom prst="rect">
            <a:avLst/>
          </a:prstGeom>
          <a:noFill/>
          <a:ln>
            <a:noFill/>
          </a:ln>
        </p:spPr>
      </p:pic>
      <p:sp>
        <p:nvSpPr>
          <p:cNvPr id="516" name="Google Shape;516;p7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64</a:t>
            </a:r>
            <a:endParaRPr b="1" sz="1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8"/>
          <p:cNvSpPr txBox="1"/>
          <p:nvPr>
            <p:ph type="title"/>
          </p:nvPr>
        </p:nvSpPr>
        <p:spPr>
          <a:xfrm>
            <a:off x="3352650" y="289500"/>
            <a:ext cx="2438700" cy="6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Attention!</a:t>
            </a:r>
            <a:endParaRPr b="1" sz="4000">
              <a:latin typeface="Calibri"/>
              <a:ea typeface="Calibri"/>
              <a:cs typeface="Calibri"/>
              <a:sym typeface="Calibri"/>
            </a:endParaRPr>
          </a:p>
        </p:txBody>
      </p:sp>
      <p:sp>
        <p:nvSpPr>
          <p:cNvPr id="522" name="Google Shape;522;p78"/>
          <p:cNvSpPr txBox="1"/>
          <p:nvPr>
            <p:ph idx="1" type="body"/>
          </p:nvPr>
        </p:nvSpPr>
        <p:spPr>
          <a:xfrm>
            <a:off x="311700" y="1538500"/>
            <a:ext cx="8520600" cy="29487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Be enthusiastic about what you present.</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Provide interaction. </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Vary presentation methods and types of media (e.g., lecture, discussion, role play videos, books, augmented reality, posters).</a:t>
            </a:r>
            <a:endParaRPr sz="2600">
              <a:solidFill>
                <a:srgbClr val="000000"/>
              </a:solidFill>
              <a:latin typeface="Calibri"/>
              <a:ea typeface="Calibri"/>
              <a:cs typeface="Calibri"/>
              <a:sym typeface="Calibri"/>
            </a:endParaRPr>
          </a:p>
        </p:txBody>
      </p:sp>
      <p:sp>
        <p:nvSpPr>
          <p:cNvPr id="523" name="Google Shape;523;p7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65</a:t>
            </a:r>
            <a:endParaRPr b="1" sz="12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9"/>
          <p:cNvSpPr txBox="1"/>
          <p:nvPr>
            <p:ph type="title"/>
          </p:nvPr>
        </p:nvSpPr>
        <p:spPr>
          <a:xfrm>
            <a:off x="3353250" y="357050"/>
            <a:ext cx="2437500" cy="7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Relevance</a:t>
            </a:r>
            <a:endParaRPr b="1" sz="4000">
              <a:latin typeface="Calibri"/>
              <a:ea typeface="Calibri"/>
              <a:cs typeface="Calibri"/>
              <a:sym typeface="Calibri"/>
            </a:endParaRPr>
          </a:p>
        </p:txBody>
      </p:sp>
      <p:sp>
        <p:nvSpPr>
          <p:cNvPr id="529" name="Google Shape;529;p79"/>
          <p:cNvSpPr txBox="1"/>
          <p:nvPr>
            <p:ph idx="1" type="body"/>
          </p:nvPr>
        </p:nvSpPr>
        <p:spPr>
          <a:xfrm>
            <a:off x="311700" y="1505400"/>
            <a:ext cx="8520600" cy="2576700"/>
          </a:xfrm>
          <a:prstGeom prst="rect">
            <a:avLst/>
          </a:prstGeom>
        </p:spPr>
        <p:txBody>
          <a:bodyPr anchorCtr="0" anchor="t" bIns="91425" lIns="91425" spcFirstLastPara="1" rIns="91425" wrap="square" tIns="91425">
            <a:normAutofit lnSpcReduction="10000"/>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Use real-world examples.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Demonstrate how the information will be useful in the future.</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Allow learners to choose the method of instruction that best serves their needs.</a:t>
            </a:r>
            <a:endParaRPr sz="2600">
              <a:solidFill>
                <a:srgbClr val="000000"/>
              </a:solidFill>
              <a:latin typeface="Calibri"/>
              <a:ea typeface="Calibri"/>
              <a:cs typeface="Calibri"/>
              <a:sym typeface="Calibri"/>
            </a:endParaRPr>
          </a:p>
        </p:txBody>
      </p:sp>
      <p:sp>
        <p:nvSpPr>
          <p:cNvPr id="530" name="Google Shape;530;p79"/>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66</a:t>
            </a:r>
            <a:endParaRPr b="1" sz="1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80"/>
          <p:cNvSpPr txBox="1"/>
          <p:nvPr>
            <p:ph type="title"/>
          </p:nvPr>
        </p:nvSpPr>
        <p:spPr>
          <a:xfrm>
            <a:off x="3261600" y="299150"/>
            <a:ext cx="26208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latin typeface="Calibri"/>
                <a:ea typeface="Calibri"/>
                <a:cs typeface="Calibri"/>
                <a:sym typeface="Calibri"/>
              </a:rPr>
              <a:t>Confidence</a:t>
            </a:r>
            <a:endParaRPr b="1" sz="4000">
              <a:latin typeface="Calibri"/>
              <a:ea typeface="Calibri"/>
              <a:cs typeface="Calibri"/>
              <a:sym typeface="Calibri"/>
            </a:endParaRPr>
          </a:p>
        </p:txBody>
      </p:sp>
      <p:sp>
        <p:nvSpPr>
          <p:cNvPr id="536" name="Google Shape;536;p80"/>
          <p:cNvSpPr txBox="1"/>
          <p:nvPr>
            <p:ph idx="1" type="body"/>
          </p:nvPr>
        </p:nvSpPr>
        <p:spPr>
          <a:xfrm>
            <a:off x="311700" y="1827975"/>
            <a:ext cx="8520600" cy="19644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Show patron’s progress by creating attainable steps.</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Provide learning objectives to patrons at the beginning of the lesson.</a:t>
            </a:r>
            <a:endParaRPr sz="2000">
              <a:solidFill>
                <a:srgbClr val="000000"/>
              </a:solidFill>
              <a:latin typeface="Calibri"/>
              <a:ea typeface="Calibri"/>
              <a:cs typeface="Calibri"/>
              <a:sym typeface="Calibri"/>
            </a:endParaRPr>
          </a:p>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Provide informational feedback on learning progress.</a:t>
            </a:r>
            <a:endParaRPr sz="2600">
              <a:solidFill>
                <a:srgbClr val="000000"/>
              </a:solidFill>
              <a:latin typeface="Calibri"/>
              <a:ea typeface="Calibri"/>
              <a:cs typeface="Calibri"/>
              <a:sym typeface="Calibri"/>
            </a:endParaRPr>
          </a:p>
        </p:txBody>
      </p:sp>
      <p:sp>
        <p:nvSpPr>
          <p:cNvPr id="537" name="Google Shape;537;p80"/>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67</a:t>
            </a:r>
            <a:endParaRPr b="1" sz="12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81"/>
          <p:cNvSpPr txBox="1"/>
          <p:nvPr>
            <p:ph type="title"/>
          </p:nvPr>
        </p:nvSpPr>
        <p:spPr>
          <a:xfrm>
            <a:off x="3159750" y="279850"/>
            <a:ext cx="2824500" cy="7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solidFill>
                  <a:srgbClr val="000000"/>
                </a:solidFill>
                <a:latin typeface="Calibri"/>
                <a:ea typeface="Calibri"/>
                <a:cs typeface="Calibri"/>
                <a:sym typeface="Calibri"/>
              </a:rPr>
              <a:t>Satisfaction</a:t>
            </a:r>
            <a:endParaRPr b="1" sz="4000">
              <a:solidFill>
                <a:srgbClr val="000000"/>
              </a:solidFill>
              <a:latin typeface="Calibri"/>
              <a:ea typeface="Calibri"/>
              <a:cs typeface="Calibri"/>
              <a:sym typeface="Calibri"/>
            </a:endParaRPr>
          </a:p>
        </p:txBody>
      </p:sp>
      <p:sp>
        <p:nvSpPr>
          <p:cNvPr id="543" name="Google Shape;543;p81"/>
          <p:cNvSpPr txBox="1"/>
          <p:nvPr>
            <p:ph idx="1" type="body"/>
          </p:nvPr>
        </p:nvSpPr>
        <p:spPr>
          <a:xfrm>
            <a:off x="311700" y="1808675"/>
            <a:ext cx="8520600" cy="1945200"/>
          </a:xfrm>
          <a:prstGeom prst="rect">
            <a:avLst/>
          </a:prstGeom>
        </p:spPr>
        <p:txBody>
          <a:bodyPr anchorCtr="0" anchor="t" bIns="91425" lIns="91425" spcFirstLastPara="1" rIns="91425" wrap="square" tIns="91425">
            <a:normAutofit lnSpcReduction="10000"/>
          </a:bodyPr>
          <a:lstStyle/>
          <a:p>
            <a:pPr indent="-355600" lvl="0" marL="457200" rtl="0" algn="l">
              <a:lnSpc>
                <a:spcPct val="2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Use praise throughout the instruction for learning progress.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Provide opportunities for learners to apply their new learning.</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Char char="●"/>
            </a:pPr>
            <a:r>
              <a:rPr lang="en" sz="2000">
                <a:solidFill>
                  <a:srgbClr val="000000"/>
                </a:solidFill>
                <a:latin typeface="Calibri"/>
                <a:ea typeface="Calibri"/>
                <a:cs typeface="Calibri"/>
                <a:sym typeface="Calibri"/>
              </a:rPr>
              <a:t>Provide unexpected rewards for learning accomplishments.</a:t>
            </a:r>
            <a:endParaRPr sz="2000">
              <a:solidFill>
                <a:srgbClr val="000000"/>
              </a:solidFill>
              <a:latin typeface="Calibri"/>
              <a:ea typeface="Calibri"/>
              <a:cs typeface="Calibri"/>
              <a:sym typeface="Calibri"/>
            </a:endParaRPr>
          </a:p>
        </p:txBody>
      </p:sp>
      <p:sp>
        <p:nvSpPr>
          <p:cNvPr id="544" name="Google Shape;544;p81"/>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68</a:t>
            </a:r>
            <a:endParaRPr b="1"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410550" y="1997575"/>
            <a:ext cx="2322900" cy="101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7000">
                <a:latin typeface="Calibri"/>
                <a:ea typeface="Calibri"/>
                <a:cs typeface="Calibri"/>
                <a:sym typeface="Calibri"/>
              </a:rPr>
              <a:t>Why?</a:t>
            </a:r>
            <a:endParaRPr b="1" sz="7000">
              <a:latin typeface="Calibri"/>
              <a:ea typeface="Calibri"/>
              <a:cs typeface="Calibri"/>
              <a:sym typeface="Calibri"/>
            </a:endParaRPr>
          </a:p>
        </p:txBody>
      </p:sp>
      <p:sp>
        <p:nvSpPr>
          <p:cNvPr id="97" name="Google Shape;97;p19"/>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a:t>
            </a:r>
            <a:endParaRPr b="1" sz="12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2"/>
          <p:cNvSpPr txBox="1"/>
          <p:nvPr>
            <p:ph type="title"/>
          </p:nvPr>
        </p:nvSpPr>
        <p:spPr>
          <a:xfrm>
            <a:off x="1256850" y="289500"/>
            <a:ext cx="66303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ARCS Online Library Examples</a:t>
            </a:r>
            <a:endParaRPr b="1" sz="4000">
              <a:latin typeface="Calibri"/>
              <a:ea typeface="Calibri"/>
              <a:cs typeface="Calibri"/>
              <a:sym typeface="Calibri"/>
            </a:endParaRPr>
          </a:p>
        </p:txBody>
      </p:sp>
      <p:sp>
        <p:nvSpPr>
          <p:cNvPr id="550" name="Google Shape;550;p82"/>
          <p:cNvSpPr txBox="1"/>
          <p:nvPr>
            <p:ph idx="1" type="body"/>
          </p:nvPr>
        </p:nvSpPr>
        <p:spPr>
          <a:xfrm>
            <a:off x="253800" y="1162100"/>
            <a:ext cx="8520600" cy="30645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Have pre-printed packets available for pick up in the library for use at the online library program.</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Have grab-and-go bags with prepared or unassembled craft materials available for pickup in the library for use at the online library program.</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1000"/>
              </a:spcAft>
              <a:buClr>
                <a:schemeClr val="dk1"/>
              </a:buClr>
              <a:buSzPts val="2000"/>
              <a:buFont typeface="Calibri"/>
              <a:buAutoNum type="arabicPeriod"/>
            </a:pPr>
            <a:r>
              <a:rPr lang="en" sz="2000">
                <a:solidFill>
                  <a:schemeClr val="dk1"/>
                </a:solidFill>
                <a:latin typeface="Calibri"/>
                <a:ea typeface="Calibri"/>
                <a:cs typeface="Calibri"/>
                <a:sym typeface="Calibri"/>
              </a:rPr>
              <a:t>Provide closed captioning and/or an ASL interpreter for an online library program.</a:t>
            </a:r>
            <a:endParaRPr sz="2000">
              <a:solidFill>
                <a:srgbClr val="000000"/>
              </a:solidFill>
            </a:endParaRPr>
          </a:p>
        </p:txBody>
      </p:sp>
      <p:sp>
        <p:nvSpPr>
          <p:cNvPr id="551" name="Google Shape;551;p82"/>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69</a:t>
            </a:r>
            <a:endParaRPr b="1" sz="12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3"/>
          <p:cNvSpPr txBox="1"/>
          <p:nvPr>
            <p:ph type="title"/>
          </p:nvPr>
        </p:nvSpPr>
        <p:spPr>
          <a:xfrm>
            <a:off x="636750" y="299150"/>
            <a:ext cx="7870500" cy="7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ARCS Online Library Examples Cont.</a:t>
            </a:r>
            <a:endParaRPr b="1" sz="4000">
              <a:latin typeface="Calibri"/>
              <a:ea typeface="Calibri"/>
              <a:cs typeface="Calibri"/>
              <a:sym typeface="Calibri"/>
            </a:endParaRPr>
          </a:p>
        </p:txBody>
      </p:sp>
      <p:sp>
        <p:nvSpPr>
          <p:cNvPr id="557" name="Google Shape;557;p83"/>
          <p:cNvSpPr txBox="1"/>
          <p:nvPr>
            <p:ph idx="1" type="body"/>
          </p:nvPr>
        </p:nvSpPr>
        <p:spPr>
          <a:xfrm>
            <a:off x="311700" y="1326175"/>
            <a:ext cx="8520600" cy="30936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dk1"/>
              </a:buClr>
              <a:buSzPts val="2000"/>
              <a:buFont typeface="Calibri"/>
              <a:buAutoNum type="arabicPeriod" startAt="4"/>
            </a:pPr>
            <a:r>
              <a:rPr lang="en" sz="2000">
                <a:solidFill>
                  <a:schemeClr val="dk1"/>
                </a:solidFill>
                <a:latin typeface="Calibri"/>
                <a:ea typeface="Calibri"/>
                <a:cs typeface="Calibri"/>
                <a:sym typeface="Calibri"/>
              </a:rPr>
              <a:t>Include a progress chart with the materials sent before that will allow the patron to track their progress and act as a motivator.</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0"/>
              </a:spcAft>
              <a:buClr>
                <a:schemeClr val="dk1"/>
              </a:buClr>
              <a:buSzPts val="2000"/>
              <a:buFont typeface="Calibri"/>
              <a:buAutoNum type="arabicPeriod" startAt="4"/>
            </a:pPr>
            <a:r>
              <a:rPr lang="en" sz="2000">
                <a:solidFill>
                  <a:schemeClr val="dk1"/>
                </a:solidFill>
                <a:latin typeface="Calibri"/>
                <a:ea typeface="Calibri"/>
                <a:cs typeface="Calibri"/>
                <a:sym typeface="Calibri"/>
              </a:rPr>
              <a:t>Build in breaks if the library program is longer than one hour or sooner.</a:t>
            </a:r>
            <a:endParaRPr sz="2000">
              <a:solidFill>
                <a:schemeClr val="dk1"/>
              </a:solidFill>
              <a:latin typeface="Calibri"/>
              <a:ea typeface="Calibri"/>
              <a:cs typeface="Calibri"/>
              <a:sym typeface="Calibri"/>
            </a:endParaRPr>
          </a:p>
          <a:p>
            <a:pPr indent="-355600" lvl="0" marL="457200" rtl="0" algn="l">
              <a:lnSpc>
                <a:spcPct val="200000"/>
              </a:lnSpc>
              <a:spcBef>
                <a:spcPts val="1000"/>
              </a:spcBef>
              <a:spcAft>
                <a:spcPts val="1000"/>
              </a:spcAft>
              <a:buClr>
                <a:schemeClr val="dk1"/>
              </a:buClr>
              <a:buSzPts val="2000"/>
              <a:buFont typeface="Calibri"/>
              <a:buAutoNum type="arabicPeriod" startAt="4"/>
            </a:pPr>
            <a:r>
              <a:rPr lang="en" sz="2000">
                <a:solidFill>
                  <a:schemeClr val="dk1"/>
                </a:solidFill>
                <a:latin typeface="Calibri"/>
                <a:ea typeface="Calibri"/>
                <a:cs typeface="Calibri"/>
                <a:sym typeface="Calibri"/>
              </a:rPr>
              <a:t>Use online games (e.g., Kahoot) to assess and give feedback to patrons in a rewarding and fun way.</a:t>
            </a:r>
            <a:endParaRPr sz="2000">
              <a:solidFill>
                <a:srgbClr val="000000"/>
              </a:solidFill>
            </a:endParaRPr>
          </a:p>
        </p:txBody>
      </p:sp>
      <p:sp>
        <p:nvSpPr>
          <p:cNvPr id="558" name="Google Shape;558;p83"/>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70</a:t>
            </a:r>
            <a:endParaRPr b="1" sz="12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84"/>
          <p:cNvSpPr txBox="1"/>
          <p:nvPr>
            <p:ph type="title"/>
          </p:nvPr>
        </p:nvSpPr>
        <p:spPr>
          <a:xfrm>
            <a:off x="3295500" y="250900"/>
            <a:ext cx="2553000" cy="7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latin typeface="Calibri"/>
                <a:ea typeface="Calibri"/>
                <a:cs typeface="Calibri"/>
                <a:sym typeface="Calibri"/>
              </a:rPr>
              <a:t>Activity #3</a:t>
            </a:r>
            <a:endParaRPr b="1" sz="4000">
              <a:latin typeface="Calibri"/>
              <a:ea typeface="Calibri"/>
              <a:cs typeface="Calibri"/>
              <a:sym typeface="Calibri"/>
            </a:endParaRPr>
          </a:p>
        </p:txBody>
      </p:sp>
      <p:sp>
        <p:nvSpPr>
          <p:cNvPr id="564" name="Google Shape;564;p84"/>
          <p:cNvSpPr txBox="1"/>
          <p:nvPr>
            <p:ph idx="1" type="body"/>
          </p:nvPr>
        </p:nvSpPr>
        <p:spPr>
          <a:xfrm>
            <a:off x="311700" y="1345475"/>
            <a:ext cx="8520600" cy="27849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Break into the same groups from the first two activities.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Choose either your in-person or online Information Literacy lesson and add at least three ARCS examples.</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000"/>
              </a:spcAft>
              <a:buClr>
                <a:srgbClr val="000000"/>
              </a:buClr>
              <a:buSzPts val="2000"/>
              <a:buFont typeface="Calibri"/>
              <a:buAutoNum type="arabicPeriod"/>
            </a:pPr>
            <a:r>
              <a:rPr lang="en" sz="2000">
                <a:solidFill>
                  <a:srgbClr val="000000"/>
                </a:solidFill>
                <a:latin typeface="Calibri"/>
                <a:ea typeface="Calibri"/>
                <a:cs typeface="Calibri"/>
                <a:sym typeface="Calibri"/>
              </a:rPr>
              <a:t>Regroup after 20 minutes and have a presenter ready to share your work with the group.</a:t>
            </a:r>
            <a:endParaRPr sz="2000">
              <a:solidFill>
                <a:srgbClr val="000000"/>
              </a:solidFill>
            </a:endParaRPr>
          </a:p>
        </p:txBody>
      </p:sp>
      <p:sp>
        <p:nvSpPr>
          <p:cNvPr id="565" name="Google Shape;565;p84"/>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71</a:t>
            </a:r>
            <a:endParaRPr b="1" sz="12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5"/>
          <p:cNvSpPr txBox="1"/>
          <p:nvPr>
            <p:ph type="title"/>
          </p:nvPr>
        </p:nvSpPr>
        <p:spPr>
          <a:xfrm>
            <a:off x="3814050" y="278400"/>
            <a:ext cx="1515900" cy="7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latin typeface="Calibri"/>
                <a:ea typeface="Calibri"/>
                <a:cs typeface="Calibri"/>
                <a:sym typeface="Calibri"/>
              </a:rPr>
              <a:t>Recap</a:t>
            </a:r>
            <a:endParaRPr b="1" sz="4000">
              <a:latin typeface="Calibri"/>
              <a:ea typeface="Calibri"/>
              <a:cs typeface="Calibri"/>
              <a:sym typeface="Calibri"/>
            </a:endParaRPr>
          </a:p>
        </p:txBody>
      </p:sp>
      <p:sp>
        <p:nvSpPr>
          <p:cNvPr id="571" name="Google Shape;571;p85"/>
          <p:cNvSpPr txBox="1"/>
          <p:nvPr>
            <p:ph idx="1" type="body"/>
          </p:nvPr>
        </p:nvSpPr>
        <p:spPr>
          <a:xfrm>
            <a:off x="311700" y="1006500"/>
            <a:ext cx="8520600" cy="3720900"/>
          </a:xfrm>
          <a:prstGeom prst="rect">
            <a:avLst/>
          </a:prstGeom>
        </p:spPr>
        <p:txBody>
          <a:bodyPr anchorCtr="0" anchor="t" bIns="91425" lIns="91425" spcFirstLastPara="1" rIns="91425" wrap="square" tIns="91425">
            <a:normAutofit lnSpcReduction="20000"/>
          </a:bodyPr>
          <a:lstStyle/>
          <a:p>
            <a:pPr indent="-355600" lvl="0" marL="457200" rtl="0" algn="l">
              <a:lnSpc>
                <a:spcPct val="150000"/>
              </a:lnSpc>
              <a:spcBef>
                <a:spcPts val="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Universal Design.</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Seven Principles of Universal Design.</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Universal Design for Learning.</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Federal Law and ALA Policy.</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Everyone learns differently.</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Online Instruction is different than in-person instruction.</a:t>
            </a:r>
            <a:endParaRPr sz="2000">
              <a:solidFill>
                <a:srgbClr val="000000"/>
              </a:solidFill>
              <a:latin typeface="Calibri"/>
              <a:ea typeface="Calibri"/>
              <a:cs typeface="Calibri"/>
              <a:sym typeface="Calibri"/>
            </a:endParaRPr>
          </a:p>
          <a:p>
            <a:pPr indent="-355600" lvl="0" marL="457200" rtl="0" algn="l">
              <a:lnSpc>
                <a:spcPct val="150000"/>
              </a:lnSpc>
              <a:spcBef>
                <a:spcPts val="1000"/>
              </a:spcBef>
              <a:spcAft>
                <a:spcPts val="1000"/>
              </a:spcAft>
              <a:buClr>
                <a:srgbClr val="000000"/>
              </a:buClr>
              <a:buSzPts val="2000"/>
              <a:buFont typeface="Calibri"/>
              <a:buAutoNum type="arabicPeriod"/>
            </a:pPr>
            <a:r>
              <a:rPr lang="en" sz="2000">
                <a:solidFill>
                  <a:srgbClr val="000000"/>
                </a:solidFill>
                <a:latin typeface="Calibri"/>
                <a:ea typeface="Calibri"/>
                <a:cs typeface="Calibri"/>
                <a:sym typeface="Calibri"/>
              </a:rPr>
              <a:t>Keep patrons motivated.</a:t>
            </a:r>
            <a:endParaRPr sz="2000">
              <a:solidFill>
                <a:srgbClr val="000000"/>
              </a:solidFill>
              <a:latin typeface="Calibri"/>
              <a:ea typeface="Calibri"/>
              <a:cs typeface="Calibri"/>
              <a:sym typeface="Calibri"/>
            </a:endParaRPr>
          </a:p>
        </p:txBody>
      </p:sp>
      <p:sp>
        <p:nvSpPr>
          <p:cNvPr id="572" name="Google Shape;572;p85"/>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72</a:t>
            </a:r>
            <a:endParaRPr b="1" sz="12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6"/>
          <p:cNvSpPr txBox="1"/>
          <p:nvPr>
            <p:ph type="title"/>
          </p:nvPr>
        </p:nvSpPr>
        <p:spPr>
          <a:xfrm>
            <a:off x="3102488" y="308825"/>
            <a:ext cx="30441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Discussion #9</a:t>
            </a:r>
            <a:endParaRPr b="1" sz="4000">
              <a:latin typeface="Calibri"/>
              <a:ea typeface="Calibri"/>
              <a:cs typeface="Calibri"/>
              <a:sym typeface="Calibri"/>
            </a:endParaRPr>
          </a:p>
        </p:txBody>
      </p:sp>
      <p:sp>
        <p:nvSpPr>
          <p:cNvPr id="578" name="Google Shape;578;p86"/>
          <p:cNvSpPr txBox="1"/>
          <p:nvPr>
            <p:ph idx="1" type="body"/>
          </p:nvPr>
        </p:nvSpPr>
        <p:spPr>
          <a:xfrm>
            <a:off x="794425" y="4123200"/>
            <a:ext cx="7660200" cy="6510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Clr>
                <a:schemeClr val="dk1"/>
              </a:buClr>
              <a:buSzPts val="1100"/>
              <a:buFont typeface="Arial"/>
              <a:buNone/>
            </a:pPr>
            <a:r>
              <a:rPr lang="en" sz="2000">
                <a:solidFill>
                  <a:schemeClr val="dk1"/>
                </a:solidFill>
                <a:latin typeface="Calibri"/>
                <a:ea typeface="Calibri"/>
                <a:cs typeface="Calibri"/>
                <a:sym typeface="Calibri"/>
              </a:rPr>
              <a:t>What’s one way you can apply UDL to your own programs in the library?</a:t>
            </a:r>
            <a:endParaRPr sz="2000">
              <a:solidFill>
                <a:srgbClr val="000000"/>
              </a:solidFill>
              <a:latin typeface="Calibri"/>
              <a:ea typeface="Calibri"/>
              <a:cs typeface="Calibri"/>
              <a:sym typeface="Calibri"/>
            </a:endParaRPr>
          </a:p>
        </p:txBody>
      </p:sp>
      <p:pic>
        <p:nvPicPr>
          <p:cNvPr descr="A stock photo image of a text blurb with three dots. The dots are in light blue and the text blurb is in white with the background in the same light blue as the dots." id="579" name="Google Shape;579;p86" title="Question/Discussion (#9) Photo"/>
          <p:cNvPicPr preferRelativeResize="0"/>
          <p:nvPr/>
        </p:nvPicPr>
        <p:blipFill>
          <a:blip r:embed="rId3">
            <a:alphaModFix/>
          </a:blip>
          <a:stretch>
            <a:fillRect/>
          </a:stretch>
        </p:blipFill>
        <p:spPr>
          <a:xfrm>
            <a:off x="3315950" y="1203187"/>
            <a:ext cx="2617176" cy="2617176"/>
          </a:xfrm>
          <a:prstGeom prst="rect">
            <a:avLst/>
          </a:prstGeom>
          <a:noFill/>
          <a:ln>
            <a:noFill/>
          </a:ln>
        </p:spPr>
      </p:pic>
      <p:sp>
        <p:nvSpPr>
          <p:cNvPr id="580" name="Google Shape;580;p86"/>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73</a:t>
            </a:r>
            <a:endParaRPr b="1" sz="12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7"/>
          <p:cNvSpPr txBox="1"/>
          <p:nvPr>
            <p:ph type="title"/>
          </p:nvPr>
        </p:nvSpPr>
        <p:spPr>
          <a:xfrm>
            <a:off x="3666900" y="183350"/>
            <a:ext cx="1810200" cy="7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alibri"/>
                <a:ea typeface="Calibri"/>
                <a:cs typeface="Calibri"/>
                <a:sym typeface="Calibri"/>
              </a:rPr>
              <a:t>Closing</a:t>
            </a:r>
            <a:endParaRPr b="1" sz="4000">
              <a:latin typeface="Calibri"/>
              <a:ea typeface="Calibri"/>
              <a:cs typeface="Calibri"/>
              <a:sym typeface="Calibri"/>
            </a:endParaRPr>
          </a:p>
        </p:txBody>
      </p:sp>
      <p:sp>
        <p:nvSpPr>
          <p:cNvPr id="586" name="Google Shape;586;p87"/>
          <p:cNvSpPr txBox="1"/>
          <p:nvPr>
            <p:ph idx="1" type="body"/>
          </p:nvPr>
        </p:nvSpPr>
        <p:spPr>
          <a:xfrm>
            <a:off x="311700" y="1268600"/>
            <a:ext cx="8520600" cy="29196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Complete the workshop evaluation.</a:t>
            </a:r>
            <a:endParaRPr sz="2000">
              <a:solidFill>
                <a:srgbClr val="000000"/>
              </a:solidFill>
              <a:latin typeface="Calibri"/>
              <a:ea typeface="Calibri"/>
              <a:cs typeface="Calibri"/>
              <a:sym typeface="Calibri"/>
            </a:endParaRPr>
          </a:p>
          <a:p>
            <a:pPr indent="-355600" lvl="0" marL="457200" rtl="0" algn="l">
              <a:lnSpc>
                <a:spcPct val="200000"/>
              </a:lnSpc>
              <a:spcBef>
                <a:spcPts val="12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Submit it to the instructor.</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0"/>
              </a:spcAft>
              <a:buClr>
                <a:srgbClr val="000000"/>
              </a:buClr>
              <a:buSzPts val="2000"/>
              <a:buFont typeface="Calibri"/>
              <a:buAutoNum type="arabicPeriod"/>
            </a:pPr>
            <a:r>
              <a:rPr lang="en" sz="2000">
                <a:solidFill>
                  <a:srgbClr val="000000"/>
                </a:solidFill>
                <a:latin typeface="Calibri"/>
                <a:ea typeface="Calibri"/>
                <a:cs typeface="Calibri"/>
                <a:sym typeface="Calibri"/>
              </a:rPr>
              <a:t>Take what you have learned and apply at least one new idea to your library.</a:t>
            </a:r>
            <a:endParaRPr sz="2000">
              <a:solidFill>
                <a:srgbClr val="000000"/>
              </a:solidFill>
              <a:latin typeface="Calibri"/>
              <a:ea typeface="Calibri"/>
              <a:cs typeface="Calibri"/>
              <a:sym typeface="Calibri"/>
            </a:endParaRPr>
          </a:p>
          <a:p>
            <a:pPr indent="-355600" lvl="0" marL="457200" rtl="0" algn="l">
              <a:lnSpc>
                <a:spcPct val="200000"/>
              </a:lnSpc>
              <a:spcBef>
                <a:spcPts val="1000"/>
              </a:spcBef>
              <a:spcAft>
                <a:spcPts val="1200"/>
              </a:spcAft>
              <a:buClr>
                <a:srgbClr val="000000"/>
              </a:buClr>
              <a:buSzPts val="2000"/>
              <a:buFont typeface="Calibri"/>
              <a:buAutoNum type="arabicPeriod"/>
            </a:pPr>
            <a:r>
              <a:rPr lang="en" sz="2000">
                <a:solidFill>
                  <a:srgbClr val="000000"/>
                </a:solidFill>
                <a:latin typeface="Calibri"/>
                <a:ea typeface="Calibri"/>
                <a:cs typeface="Calibri"/>
                <a:sym typeface="Calibri"/>
              </a:rPr>
              <a:t>Enjoy your day!</a:t>
            </a:r>
            <a:endParaRPr sz="2000">
              <a:solidFill>
                <a:srgbClr val="000000"/>
              </a:solidFill>
              <a:latin typeface="Calibri"/>
              <a:ea typeface="Calibri"/>
              <a:cs typeface="Calibri"/>
              <a:sym typeface="Calibri"/>
            </a:endParaRPr>
          </a:p>
        </p:txBody>
      </p:sp>
      <p:sp>
        <p:nvSpPr>
          <p:cNvPr id="587" name="Google Shape;587;p87"/>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74</a:t>
            </a:r>
            <a:endParaRPr b="1" sz="12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8"/>
          <p:cNvSpPr txBox="1"/>
          <p:nvPr>
            <p:ph type="title"/>
          </p:nvPr>
        </p:nvSpPr>
        <p:spPr>
          <a:xfrm>
            <a:off x="2964900" y="2127300"/>
            <a:ext cx="3214200" cy="88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Thank you!</a:t>
            </a:r>
            <a:endParaRPr b="1" sz="5000">
              <a:latin typeface="Calibri"/>
              <a:ea typeface="Calibri"/>
              <a:cs typeface="Calibri"/>
              <a:sym typeface="Calibri"/>
            </a:endParaRPr>
          </a:p>
        </p:txBody>
      </p:sp>
      <p:sp>
        <p:nvSpPr>
          <p:cNvPr id="593" name="Google Shape;593;p88"/>
          <p:cNvSpPr txBox="1"/>
          <p:nvPr/>
        </p:nvSpPr>
        <p:spPr>
          <a:xfrm>
            <a:off x="0" y="4774200"/>
            <a:ext cx="81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75</a:t>
            </a:r>
            <a:endParaRPr b="1"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821650" y="2150850"/>
            <a:ext cx="350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u="sng">
                <a:latin typeface="Calibri"/>
                <a:ea typeface="Calibri"/>
                <a:cs typeface="Calibri"/>
                <a:sym typeface="Calibri"/>
              </a:rPr>
              <a:t>Foundations</a:t>
            </a:r>
            <a:endParaRPr b="1" sz="5000" u="sng">
              <a:latin typeface="Calibri"/>
              <a:ea typeface="Calibri"/>
              <a:cs typeface="Calibri"/>
              <a:sym typeface="Calibri"/>
            </a:endParaRPr>
          </a:p>
        </p:txBody>
      </p:sp>
      <p:sp>
        <p:nvSpPr>
          <p:cNvPr id="103" name="Google Shape;103;p20"/>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7</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185950" y="2150850"/>
            <a:ext cx="47721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Calibri"/>
                <a:ea typeface="Calibri"/>
                <a:cs typeface="Calibri"/>
                <a:sym typeface="Calibri"/>
              </a:rPr>
              <a:t>Universal Design</a:t>
            </a:r>
            <a:endParaRPr b="1" sz="5000">
              <a:latin typeface="Calibri"/>
              <a:ea typeface="Calibri"/>
              <a:cs typeface="Calibri"/>
              <a:sym typeface="Calibri"/>
            </a:endParaRPr>
          </a:p>
        </p:txBody>
      </p:sp>
      <p:sp>
        <p:nvSpPr>
          <p:cNvPr id="109" name="Google Shape;109;p21"/>
          <p:cNvSpPr txBox="1"/>
          <p:nvPr/>
        </p:nvSpPr>
        <p:spPr>
          <a:xfrm>
            <a:off x="0" y="4774200"/>
            <a:ext cx="7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Slide 8</a:t>
            </a:r>
            <a:endParaRPr b="1"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