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b83501631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b83501631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b835016319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b835016319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b835016319_0_6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b835016319_0_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b835016319_0_6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9" name="Google Shape;789;gb835016319_0_6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b835016319_0_6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b835016319_0_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b835016319_0_6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b835016319_0_6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b835016319_0_6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b835016319_0_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b835016319_0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b835016319_0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b835016319_0_6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b835016319_0_6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b835016319_0_6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2" name="Google Shape;832;gb835016319_0_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b835016319_0_6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b835016319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b835016319_0_6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6" name="Google Shape;846;gb835016319_0_6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b835016319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b835016319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b835016319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b835016319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b835016319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b835016319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b835016319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b835016319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b835016319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b835016319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b835016319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b835016319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b835016319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b835016319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b835016319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b835016319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b835016319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b835016319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b83501631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b83501631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b835016319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b835016319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b835016319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b835016319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b835016319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b835016319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b835016319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b835016319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b835016319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b835016319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b835016319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b835016319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b835016319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b835016319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b835016319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b835016319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b835016319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b835016319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b835016319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b835016319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b835016319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b835016319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b835016319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b835016319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b835016319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b835016319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b835016319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b835016319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b835016319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b835016319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b835016319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b835016319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b835016319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b835016319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b835016319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b835016319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b835016319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b835016319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b835016319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b835016319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b835016319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b835016319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b83501631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b83501631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b835016319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b835016319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b835016319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b835016319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b835016319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b835016319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b835016319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b835016319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b835016319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b835016319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b835016319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b835016319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b835016319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b835016319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b835016319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b835016319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b835016319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b835016319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b835016319_0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b835016319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b835016319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b835016319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b835016319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b835016319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b835016319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b835016319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b835016319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b835016319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b835016319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b835016319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b835016319_0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b835016319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b835016319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b835016319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b835016319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b835016319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b835016319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b835016319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b835016319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b835016319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b835016319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b835016319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b835016319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b835016319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b835016319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b835016319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b835016319_0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b835016319_0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b835016319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b835016319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b835016319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b835016319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b835016319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b835016319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b835016319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b835016319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b835016319_0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b835016319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b835016319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b835016319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b835016319_0_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b835016319_0_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b835016319_0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b835016319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b835016319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b835016319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b835016319_0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b835016319_0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b835016319_0_4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b835016319_0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b835016319_0_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b835016319_0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b835016319_0_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b835016319_0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b835016319_0_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b835016319_0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b835016319_0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b835016319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b835016319_0_4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b835016319_0_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b835016319_0_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b835016319_0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b835016319_0_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b835016319_0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b835016319_0_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b835016319_0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b835016319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b835016319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b835016319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b835016319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b835016319_0_5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b835016319_0_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b835016319_0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b835016319_0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b835016319_0_5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b835016319_0_5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b835016319_0_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b835016319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b835016319_0_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b835016319_0_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b835016319_0_5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b835016319_0_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b835016319_0_5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b835016319_0_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b835016319_0_5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b835016319_0_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b835016319_0_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b835016319_0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b835016319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b835016319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b835016319_0_5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b835016319_0_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b835016319_0_5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b835016319_0_5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b835016319_0_5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b835016319_0_5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b835016319_0_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b835016319_0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b835016319_0_5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b835016319_0_5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b835016319_0_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b835016319_0_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b835016319_0_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b835016319_0_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b835016319_0_6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b835016319_0_6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b835016319_0_6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b835016319_0_6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b835016319_0_6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b835016319_0_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4.xml"/><Relationship Id="rId3" Type="http://schemas.openxmlformats.org/officeDocument/2006/relationships/image" Target="../media/image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13.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1.png"/><Relationship Id="rId4" Type="http://schemas.openxmlformats.org/officeDocument/2006/relationships/image" Target="../media/image9.png"/><Relationship Id="rId5"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www.youtube.com/watch?v=aEBB70oRRpU" TargetMode="Externa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s://www.youtube.com/watch?v=02Ig5nkak04" TargetMode="Externa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2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2.xml"/><Relationship Id="rId3" Type="http://schemas.openxmlformats.org/officeDocument/2006/relationships/hyperlink" Target="https://vimeo.com/385745049/967e54b36d" TargetMode="External"/><Relationship Id="rId4" Type="http://schemas.openxmlformats.org/officeDocument/2006/relationships/image" Target="../media/image2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3.xml"/><Relationship Id="rId3" Type="http://schemas.openxmlformats.org/officeDocument/2006/relationships/image" Target="../media/image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hyperlink" Target="https://vimeo.com/385747067/544a94c03e" TargetMode="External"/><Relationship Id="rId4" Type="http://schemas.openxmlformats.org/officeDocument/2006/relationships/image" Target="../media/image2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3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28.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27.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26.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3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3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3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37.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hyperlink" Target="https://www.youtube.com/watch?v=G5PtvyPj9b4&amp;t=144s" TargetMode="External"/><Relationship Id="rId4" Type="http://schemas.openxmlformats.org/officeDocument/2006/relationships/image" Target="../media/image3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1.xml"/><Relationship Id="rId3" Type="http://schemas.openxmlformats.org/officeDocument/2006/relationships/image" Target="../media/image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35.png"/><Relationship Id="rId4" Type="http://schemas.openxmlformats.org/officeDocument/2006/relationships/image" Target="../media/image3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29.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38.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4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1.xml"/><Relationship Id="rId3" Type="http://schemas.openxmlformats.org/officeDocument/2006/relationships/hyperlink" Target="https://vimeo.com/392587062/3c39d69411" TargetMode="External"/><Relationship Id="rId4" Type="http://schemas.openxmlformats.org/officeDocument/2006/relationships/image" Target="../media/image3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2.xml"/><Relationship Id="rId3" Type="http://schemas.openxmlformats.org/officeDocument/2006/relationships/image" Target="../media/image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3.xml"/><Relationship Id="rId3" Type="http://schemas.openxmlformats.org/officeDocument/2006/relationships/hyperlink" Target="https://vimeo.com/392587694/db4e5d64f6" TargetMode="External"/><Relationship Id="rId4" Type="http://schemas.openxmlformats.org/officeDocument/2006/relationships/image" Target="../media/image4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hyperlink" Target="https://www.youtube.com/watch?v=hufMi9LZX2I" TargetMode="External"/><Relationship Id="rId4" Type="http://schemas.openxmlformats.org/officeDocument/2006/relationships/image" Target="../media/image4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2492250" y="711875"/>
            <a:ext cx="4616400" cy="1052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6000">
                <a:latin typeface="Calibri"/>
                <a:ea typeface="Calibri"/>
                <a:cs typeface="Calibri"/>
                <a:sym typeface="Calibri"/>
              </a:rPr>
              <a:t>Workshop 2:</a:t>
            </a:r>
            <a:endParaRPr b="1" sz="6000">
              <a:latin typeface="Calibri"/>
              <a:ea typeface="Calibri"/>
              <a:cs typeface="Calibri"/>
              <a:sym typeface="Calibri"/>
            </a:endParaRPr>
          </a:p>
        </p:txBody>
      </p:sp>
      <p:sp>
        <p:nvSpPr>
          <p:cNvPr id="55" name="Google Shape;55;p13"/>
          <p:cNvSpPr txBox="1"/>
          <p:nvPr>
            <p:ph idx="1" type="subTitle"/>
          </p:nvPr>
        </p:nvSpPr>
        <p:spPr>
          <a:xfrm>
            <a:off x="890250" y="1827500"/>
            <a:ext cx="7820400" cy="959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500">
                <a:solidFill>
                  <a:srgbClr val="000000"/>
                </a:solidFill>
                <a:latin typeface="Calibri"/>
                <a:ea typeface="Calibri"/>
                <a:cs typeface="Calibri"/>
                <a:sym typeface="Calibri"/>
              </a:rPr>
              <a:t>Universal Design for Libraries</a:t>
            </a:r>
            <a:endParaRPr b="1" sz="4500">
              <a:solidFill>
                <a:srgbClr val="000000"/>
              </a:solidFill>
              <a:latin typeface="Calibri"/>
              <a:ea typeface="Calibri"/>
              <a:cs typeface="Calibri"/>
              <a:sym typeface="Calibri"/>
            </a:endParaRPr>
          </a:p>
        </p:txBody>
      </p:sp>
      <p:pic>
        <p:nvPicPr>
          <p:cNvPr descr="This image shows the Project ENABLE logo. 'Project' is in italics and 'ENABLE' has different colors for each of the letters and is in a cursive font." id="56" name="Google Shape;56;p13" title="Project ENABLE Logo"/>
          <p:cNvPicPr preferRelativeResize="0"/>
          <p:nvPr/>
        </p:nvPicPr>
        <p:blipFill rotWithShape="1">
          <a:blip r:embed="rId3">
            <a:alphaModFix/>
          </a:blip>
          <a:srcRect b="0" l="0" r="24017" t="0"/>
          <a:stretch/>
        </p:blipFill>
        <p:spPr>
          <a:xfrm>
            <a:off x="3011122" y="3301850"/>
            <a:ext cx="3121750" cy="1145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2"/>
          <p:cNvSpPr txBox="1"/>
          <p:nvPr>
            <p:ph type="title"/>
          </p:nvPr>
        </p:nvSpPr>
        <p:spPr>
          <a:xfrm>
            <a:off x="2411100" y="243000"/>
            <a:ext cx="4321800" cy="74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The Medical Model</a:t>
            </a:r>
            <a:endParaRPr b="1" sz="4000">
              <a:latin typeface="Calibri"/>
              <a:ea typeface="Calibri"/>
              <a:cs typeface="Calibri"/>
              <a:sym typeface="Calibri"/>
            </a:endParaRPr>
          </a:p>
        </p:txBody>
      </p:sp>
      <p:sp>
        <p:nvSpPr>
          <p:cNvPr id="115" name="Google Shape;115;p22"/>
          <p:cNvSpPr txBox="1"/>
          <p:nvPr>
            <p:ph idx="1" type="body"/>
          </p:nvPr>
        </p:nvSpPr>
        <p:spPr>
          <a:xfrm>
            <a:off x="311700" y="1658725"/>
            <a:ext cx="8520600" cy="2766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solidFill>
                  <a:srgbClr val="000000"/>
                </a:solidFill>
                <a:latin typeface="Calibri"/>
                <a:ea typeface="Calibri"/>
                <a:cs typeface="Calibri"/>
                <a:sym typeface="Calibri"/>
              </a:rPr>
              <a:t>The Medical Model defines disability as a medical issue, that there is something wrong with the individual and they need to be cured. </a:t>
            </a:r>
            <a:endParaRPr sz="2000">
              <a:solidFill>
                <a:srgbClr val="000000"/>
              </a:solidFill>
              <a:latin typeface="Calibri"/>
              <a:ea typeface="Calibri"/>
              <a:cs typeface="Calibri"/>
              <a:sym typeface="Calibri"/>
            </a:endParaRPr>
          </a:p>
          <a:p>
            <a:pPr indent="0" lvl="0" marL="0" rtl="0" algn="l">
              <a:spcBef>
                <a:spcPts val="1200"/>
              </a:spcBef>
              <a:spcAft>
                <a:spcPts val="0"/>
              </a:spcAft>
              <a:buNone/>
            </a:pPr>
            <a:r>
              <a:t/>
            </a:r>
            <a:endParaRPr sz="2000">
              <a:solidFill>
                <a:srgbClr val="000000"/>
              </a:solidFill>
              <a:latin typeface="Calibri"/>
              <a:ea typeface="Calibri"/>
              <a:cs typeface="Calibri"/>
              <a:sym typeface="Calibri"/>
            </a:endParaRPr>
          </a:p>
          <a:p>
            <a:pPr indent="0" lvl="0" marL="0" rtl="0" algn="l">
              <a:spcBef>
                <a:spcPts val="1200"/>
              </a:spcBef>
              <a:spcAft>
                <a:spcPts val="1200"/>
              </a:spcAft>
              <a:buClr>
                <a:schemeClr val="dk1"/>
              </a:buClr>
              <a:buSzPts val="1100"/>
              <a:buFont typeface="Arial"/>
              <a:buNone/>
            </a:pPr>
            <a:r>
              <a:rPr lang="en" sz="2000" u="sng">
                <a:solidFill>
                  <a:srgbClr val="000000"/>
                </a:solidFill>
                <a:latin typeface="Calibri"/>
                <a:ea typeface="Calibri"/>
                <a:cs typeface="Calibri"/>
                <a:sym typeface="Calibri"/>
              </a:rPr>
              <a:t>For example</a:t>
            </a:r>
            <a:r>
              <a:rPr lang="en" sz="2000">
                <a:solidFill>
                  <a:srgbClr val="000000"/>
                </a:solidFill>
                <a:latin typeface="Calibri"/>
                <a:ea typeface="Calibri"/>
                <a:cs typeface="Calibri"/>
                <a:sym typeface="Calibri"/>
              </a:rPr>
              <a:t>: If a patron in a wheelchair was unable to get into the library due to steps, the Medical Model would fault the patron with a wheelchair and not the fact that there is no ramp or ground level entrance.</a:t>
            </a:r>
            <a:endParaRPr sz="2000">
              <a:solidFill>
                <a:srgbClr val="000000"/>
              </a:solidFill>
              <a:latin typeface="Calibri"/>
              <a:ea typeface="Calibri"/>
              <a:cs typeface="Calibri"/>
              <a:sym typeface="Calibri"/>
            </a:endParaRPr>
          </a:p>
        </p:txBody>
      </p:sp>
      <p:sp>
        <p:nvSpPr>
          <p:cNvPr id="116" name="Google Shape;116;p22"/>
          <p:cNvSpPr txBox="1"/>
          <p:nvPr/>
        </p:nvSpPr>
        <p:spPr>
          <a:xfrm>
            <a:off x="0" y="4774200"/>
            <a:ext cx="743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9</a:t>
            </a:r>
            <a:endParaRPr b="1" sz="1200"/>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112"/>
          <p:cNvSpPr txBox="1"/>
          <p:nvPr>
            <p:ph type="title"/>
          </p:nvPr>
        </p:nvSpPr>
        <p:spPr>
          <a:xfrm>
            <a:off x="-53350" y="125450"/>
            <a:ext cx="9038400" cy="119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000">
                <a:latin typeface="Calibri"/>
                <a:ea typeface="Calibri"/>
                <a:cs typeface="Calibri"/>
                <a:sym typeface="Calibri"/>
              </a:rPr>
              <a:t>Web Content Accessibility Guidelines 2.1 (WCAG 2.1) - Part 1</a:t>
            </a:r>
            <a:endParaRPr b="1" sz="4000">
              <a:latin typeface="Calibri"/>
              <a:ea typeface="Calibri"/>
              <a:cs typeface="Calibri"/>
              <a:sym typeface="Calibri"/>
            </a:endParaRPr>
          </a:p>
        </p:txBody>
      </p:sp>
      <p:sp>
        <p:nvSpPr>
          <p:cNvPr id="785" name="Google Shape;785;p112"/>
          <p:cNvSpPr txBox="1"/>
          <p:nvPr>
            <p:ph idx="1" type="body"/>
          </p:nvPr>
        </p:nvSpPr>
        <p:spPr>
          <a:xfrm>
            <a:off x="311700" y="1425350"/>
            <a:ext cx="8520600" cy="3416400"/>
          </a:xfrm>
          <a:prstGeom prst="rect">
            <a:avLst/>
          </a:prstGeom>
        </p:spPr>
        <p:txBody>
          <a:bodyPr anchorCtr="0" anchor="t" bIns="91425" lIns="91425" spcFirstLastPara="1" rIns="91425" wrap="square" tIns="91425">
            <a:noAutofit/>
          </a:bodyPr>
          <a:lstStyle/>
          <a:p>
            <a:pPr indent="-355600" lvl="0" marL="457200" rtl="0" algn="l">
              <a:lnSpc>
                <a:spcPct val="95000"/>
              </a:lnSpc>
              <a:spcBef>
                <a:spcPts val="1000"/>
              </a:spcBef>
              <a:spcAft>
                <a:spcPts val="0"/>
              </a:spcAft>
              <a:buClr>
                <a:srgbClr val="000000"/>
              </a:buClr>
              <a:buSzPts val="2000"/>
              <a:buFont typeface="Calibri"/>
              <a:buAutoNum type="arabicPeriod"/>
            </a:pPr>
            <a:r>
              <a:rPr lang="en" sz="2000" u="sng">
                <a:solidFill>
                  <a:srgbClr val="000000"/>
                </a:solidFill>
                <a:latin typeface="Calibri"/>
                <a:ea typeface="Calibri"/>
                <a:cs typeface="Calibri"/>
                <a:sym typeface="Calibri"/>
              </a:rPr>
              <a:t>Perceivable</a:t>
            </a:r>
            <a:r>
              <a:rPr lang="en" sz="2000">
                <a:solidFill>
                  <a:srgbClr val="000000"/>
                </a:solidFill>
                <a:latin typeface="Calibri"/>
                <a:ea typeface="Calibri"/>
                <a:cs typeface="Calibri"/>
                <a:sym typeface="Calibri"/>
              </a:rPr>
              <a:t> - Information and user interface components must be presentable to users in ways they can perceive;</a:t>
            </a:r>
            <a:endParaRPr sz="2000">
              <a:solidFill>
                <a:srgbClr val="000000"/>
              </a:solidFill>
              <a:latin typeface="Calibri"/>
              <a:ea typeface="Calibri"/>
              <a:cs typeface="Calibri"/>
              <a:sym typeface="Calibri"/>
            </a:endParaRPr>
          </a:p>
          <a:p>
            <a:pPr indent="-355600" lvl="1" marL="914400" rtl="0" algn="l">
              <a:lnSpc>
                <a:spcPct val="95000"/>
              </a:lnSpc>
              <a:spcBef>
                <a:spcPts val="12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Provide text alternatives for any non-text content so that it can be changed into other forms people need, such as large print, braille, speech, symbols or simpler language.</a:t>
            </a:r>
            <a:endParaRPr sz="2000">
              <a:solidFill>
                <a:srgbClr val="000000"/>
              </a:solidFill>
              <a:latin typeface="Calibri"/>
              <a:ea typeface="Calibri"/>
              <a:cs typeface="Calibri"/>
              <a:sym typeface="Calibri"/>
            </a:endParaRPr>
          </a:p>
          <a:p>
            <a:pPr indent="-355600" lvl="1" marL="914400" rtl="0" algn="l">
              <a:lnSpc>
                <a:spcPct val="95000"/>
              </a:lnSpc>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Provide alternatives for time-based media.</a:t>
            </a:r>
            <a:endParaRPr sz="2000">
              <a:solidFill>
                <a:srgbClr val="000000"/>
              </a:solidFill>
              <a:latin typeface="Calibri"/>
              <a:ea typeface="Calibri"/>
              <a:cs typeface="Calibri"/>
              <a:sym typeface="Calibri"/>
            </a:endParaRPr>
          </a:p>
          <a:p>
            <a:pPr indent="-355600" lvl="1" marL="914400" rtl="0" algn="l">
              <a:lnSpc>
                <a:spcPct val="95000"/>
              </a:lnSpc>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Create content that can be presented in different ways (for example simpler layout) without losing information or structure.</a:t>
            </a:r>
            <a:endParaRPr sz="2000">
              <a:solidFill>
                <a:srgbClr val="000000"/>
              </a:solidFill>
              <a:latin typeface="Calibri"/>
              <a:ea typeface="Calibri"/>
              <a:cs typeface="Calibri"/>
              <a:sym typeface="Calibri"/>
            </a:endParaRPr>
          </a:p>
          <a:p>
            <a:pPr indent="-355600" lvl="1" marL="914400" rtl="0" algn="l">
              <a:lnSpc>
                <a:spcPct val="95000"/>
              </a:lnSpc>
              <a:spcBef>
                <a:spcPts val="1000"/>
              </a:spcBef>
              <a:spcAft>
                <a:spcPts val="1200"/>
              </a:spcAft>
              <a:buClr>
                <a:srgbClr val="000000"/>
              </a:buClr>
              <a:buSzPts val="2000"/>
              <a:buFont typeface="Calibri"/>
              <a:buAutoNum type="arabicPeriod"/>
            </a:pPr>
            <a:r>
              <a:rPr lang="en" sz="2000">
                <a:solidFill>
                  <a:srgbClr val="000000"/>
                </a:solidFill>
                <a:latin typeface="Calibri"/>
                <a:ea typeface="Calibri"/>
                <a:cs typeface="Calibri"/>
                <a:sym typeface="Calibri"/>
              </a:rPr>
              <a:t>Make it easier for users to see and hear content including separating foreground from background.</a:t>
            </a:r>
            <a:endParaRPr sz="2000">
              <a:latin typeface="Calibri"/>
              <a:ea typeface="Calibri"/>
              <a:cs typeface="Calibri"/>
              <a:sym typeface="Calibri"/>
            </a:endParaRPr>
          </a:p>
        </p:txBody>
      </p:sp>
      <p:sp>
        <p:nvSpPr>
          <p:cNvPr id="786" name="Google Shape;786;p112"/>
          <p:cNvSpPr txBox="1"/>
          <p:nvPr/>
        </p:nvSpPr>
        <p:spPr>
          <a:xfrm>
            <a:off x="0" y="484175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99</a:t>
            </a:r>
            <a:endParaRPr b="1" sz="1200"/>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113"/>
          <p:cNvSpPr txBox="1"/>
          <p:nvPr>
            <p:ph idx="1" type="body"/>
          </p:nvPr>
        </p:nvSpPr>
        <p:spPr>
          <a:xfrm>
            <a:off x="311700" y="1041750"/>
            <a:ext cx="8520600" cy="3453000"/>
          </a:xfrm>
          <a:prstGeom prst="rect">
            <a:avLst/>
          </a:prstGeom>
        </p:spPr>
        <p:txBody>
          <a:bodyPr anchorCtr="0" anchor="t" bIns="91425" lIns="91425" spcFirstLastPara="1" rIns="91425" wrap="square" tIns="91425">
            <a:noAutofit/>
          </a:bodyPr>
          <a:lstStyle/>
          <a:p>
            <a:pPr indent="-355600" lvl="0" marL="457200" rtl="0" algn="l">
              <a:lnSpc>
                <a:spcPct val="105000"/>
              </a:lnSpc>
              <a:spcBef>
                <a:spcPts val="1000"/>
              </a:spcBef>
              <a:spcAft>
                <a:spcPts val="0"/>
              </a:spcAft>
              <a:buClr>
                <a:srgbClr val="000000"/>
              </a:buClr>
              <a:buSzPts val="2000"/>
              <a:buFont typeface="Calibri"/>
              <a:buAutoNum type="arabicPeriod" startAt="2"/>
            </a:pPr>
            <a:r>
              <a:rPr lang="en" sz="2000" u="sng">
                <a:solidFill>
                  <a:srgbClr val="000000"/>
                </a:solidFill>
                <a:latin typeface="Calibri"/>
                <a:ea typeface="Calibri"/>
                <a:cs typeface="Calibri"/>
                <a:sym typeface="Calibri"/>
              </a:rPr>
              <a:t>Operable </a:t>
            </a:r>
            <a:r>
              <a:rPr lang="en" sz="2000">
                <a:solidFill>
                  <a:srgbClr val="000000"/>
                </a:solidFill>
                <a:latin typeface="Calibri"/>
                <a:ea typeface="Calibri"/>
                <a:cs typeface="Calibri"/>
                <a:sym typeface="Calibri"/>
              </a:rPr>
              <a:t>- User interface components and navigation must be operable;</a:t>
            </a:r>
            <a:endParaRPr sz="2000">
              <a:solidFill>
                <a:srgbClr val="000000"/>
              </a:solidFill>
              <a:latin typeface="Calibri"/>
              <a:ea typeface="Calibri"/>
              <a:cs typeface="Calibri"/>
              <a:sym typeface="Calibri"/>
            </a:endParaRPr>
          </a:p>
          <a:p>
            <a:pPr indent="-355600" lvl="1" marL="914400" rtl="0" algn="l">
              <a:lnSpc>
                <a:spcPct val="105000"/>
              </a:lnSpc>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Make all functionality available from a keyboard.</a:t>
            </a:r>
            <a:endParaRPr sz="2000">
              <a:solidFill>
                <a:srgbClr val="000000"/>
              </a:solidFill>
              <a:latin typeface="Calibri"/>
              <a:ea typeface="Calibri"/>
              <a:cs typeface="Calibri"/>
              <a:sym typeface="Calibri"/>
            </a:endParaRPr>
          </a:p>
          <a:p>
            <a:pPr indent="-355600" lvl="1" marL="914400" rtl="0" algn="l">
              <a:lnSpc>
                <a:spcPct val="105000"/>
              </a:lnSpc>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Provide users enough time to read and use the content.</a:t>
            </a:r>
            <a:endParaRPr sz="2000">
              <a:solidFill>
                <a:srgbClr val="000000"/>
              </a:solidFill>
              <a:latin typeface="Calibri"/>
              <a:ea typeface="Calibri"/>
              <a:cs typeface="Calibri"/>
              <a:sym typeface="Calibri"/>
            </a:endParaRPr>
          </a:p>
          <a:p>
            <a:pPr indent="-355600" lvl="1" marL="914400" rtl="0" algn="l">
              <a:lnSpc>
                <a:spcPct val="105000"/>
              </a:lnSpc>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Do not design content in a way that is known to cause seizures or physical reactions.</a:t>
            </a:r>
            <a:endParaRPr sz="2000">
              <a:solidFill>
                <a:srgbClr val="000000"/>
              </a:solidFill>
              <a:latin typeface="Calibri"/>
              <a:ea typeface="Calibri"/>
              <a:cs typeface="Calibri"/>
              <a:sym typeface="Calibri"/>
            </a:endParaRPr>
          </a:p>
          <a:p>
            <a:pPr indent="-355600" lvl="1" marL="914400" rtl="0" algn="l">
              <a:lnSpc>
                <a:spcPct val="105000"/>
              </a:lnSpc>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Provide ways to help users navigate, find content, and determine where they are.</a:t>
            </a:r>
            <a:endParaRPr sz="2000">
              <a:solidFill>
                <a:srgbClr val="000000"/>
              </a:solidFill>
              <a:latin typeface="Calibri"/>
              <a:ea typeface="Calibri"/>
              <a:cs typeface="Calibri"/>
              <a:sym typeface="Calibri"/>
            </a:endParaRPr>
          </a:p>
          <a:p>
            <a:pPr indent="-355600" lvl="1" marL="914400" rtl="0" algn="l">
              <a:lnSpc>
                <a:spcPct val="105000"/>
              </a:lnSpc>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Make it easier for users to operate functionality through various inputs beyond the keyboard.</a:t>
            </a:r>
            <a:endParaRPr sz="2000">
              <a:solidFill>
                <a:srgbClr val="000000"/>
              </a:solidFill>
              <a:latin typeface="Calibri"/>
              <a:ea typeface="Calibri"/>
              <a:cs typeface="Calibri"/>
              <a:sym typeface="Calibri"/>
            </a:endParaRPr>
          </a:p>
        </p:txBody>
      </p:sp>
      <p:sp>
        <p:nvSpPr>
          <p:cNvPr id="792" name="Google Shape;792;p113"/>
          <p:cNvSpPr txBox="1"/>
          <p:nvPr>
            <p:ph type="title"/>
          </p:nvPr>
        </p:nvSpPr>
        <p:spPr>
          <a:xfrm>
            <a:off x="2552075" y="182050"/>
            <a:ext cx="4145100" cy="80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WCAG 2.1 - Part 2</a:t>
            </a:r>
            <a:endParaRPr b="1" sz="4000">
              <a:latin typeface="Calibri"/>
              <a:ea typeface="Calibri"/>
              <a:cs typeface="Calibri"/>
              <a:sym typeface="Calibri"/>
            </a:endParaRPr>
          </a:p>
        </p:txBody>
      </p:sp>
      <p:sp>
        <p:nvSpPr>
          <p:cNvPr id="793" name="Google Shape;793;p113"/>
          <p:cNvSpPr txBox="1"/>
          <p:nvPr/>
        </p:nvSpPr>
        <p:spPr>
          <a:xfrm>
            <a:off x="0" y="4774200"/>
            <a:ext cx="936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100</a:t>
            </a:r>
            <a:endParaRPr b="1" sz="1200"/>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114"/>
          <p:cNvSpPr txBox="1"/>
          <p:nvPr>
            <p:ph idx="1" type="body"/>
          </p:nvPr>
        </p:nvSpPr>
        <p:spPr>
          <a:xfrm>
            <a:off x="311700" y="1801500"/>
            <a:ext cx="8520600" cy="24060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rgbClr val="000000"/>
              </a:buClr>
              <a:buSzPts val="2000"/>
              <a:buFont typeface="Calibri"/>
              <a:buAutoNum type="arabicPeriod" startAt="3"/>
            </a:pPr>
            <a:r>
              <a:rPr lang="en" sz="2000" u="sng">
                <a:solidFill>
                  <a:srgbClr val="000000"/>
                </a:solidFill>
                <a:latin typeface="Calibri"/>
                <a:ea typeface="Calibri"/>
                <a:cs typeface="Calibri"/>
                <a:sym typeface="Calibri"/>
              </a:rPr>
              <a:t>Understandable</a:t>
            </a:r>
            <a:r>
              <a:rPr lang="en" sz="2000">
                <a:solidFill>
                  <a:srgbClr val="000000"/>
                </a:solidFill>
                <a:latin typeface="Calibri"/>
                <a:ea typeface="Calibri"/>
                <a:cs typeface="Calibri"/>
                <a:sym typeface="Calibri"/>
              </a:rPr>
              <a:t> - Information and the operation of user interface must be understandable;</a:t>
            </a:r>
            <a:endParaRPr sz="2000">
              <a:solidFill>
                <a:srgbClr val="000000"/>
              </a:solidFill>
              <a:latin typeface="Calibri"/>
              <a:ea typeface="Calibri"/>
              <a:cs typeface="Calibri"/>
              <a:sym typeface="Calibri"/>
            </a:endParaRPr>
          </a:p>
          <a:p>
            <a:pPr indent="-355600" lvl="1" marL="9144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Make text content readable and understandable.</a:t>
            </a:r>
            <a:endParaRPr sz="2000">
              <a:solidFill>
                <a:srgbClr val="000000"/>
              </a:solidFill>
              <a:latin typeface="Calibri"/>
              <a:ea typeface="Calibri"/>
              <a:cs typeface="Calibri"/>
              <a:sym typeface="Calibri"/>
            </a:endParaRPr>
          </a:p>
          <a:p>
            <a:pPr indent="-355600" lvl="1" marL="9144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Make Web pages appear and operate in predictable ways.</a:t>
            </a:r>
            <a:endParaRPr sz="2000">
              <a:solidFill>
                <a:srgbClr val="000000"/>
              </a:solidFill>
              <a:latin typeface="Calibri"/>
              <a:ea typeface="Calibri"/>
              <a:cs typeface="Calibri"/>
              <a:sym typeface="Calibri"/>
            </a:endParaRPr>
          </a:p>
          <a:p>
            <a:pPr indent="-355600" lvl="1" marL="9144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Help users avoid and correct mistakes.</a:t>
            </a:r>
            <a:endParaRPr sz="2000">
              <a:solidFill>
                <a:srgbClr val="000000"/>
              </a:solidFill>
              <a:latin typeface="Calibri"/>
              <a:ea typeface="Calibri"/>
              <a:cs typeface="Calibri"/>
              <a:sym typeface="Calibri"/>
            </a:endParaRPr>
          </a:p>
        </p:txBody>
      </p:sp>
      <p:sp>
        <p:nvSpPr>
          <p:cNvPr id="799" name="Google Shape;799;p114"/>
          <p:cNvSpPr txBox="1"/>
          <p:nvPr/>
        </p:nvSpPr>
        <p:spPr>
          <a:xfrm>
            <a:off x="2528400" y="267225"/>
            <a:ext cx="40872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solidFill>
                  <a:schemeClr val="dk1"/>
                </a:solidFill>
                <a:latin typeface="Calibri"/>
                <a:ea typeface="Calibri"/>
                <a:cs typeface="Calibri"/>
                <a:sym typeface="Calibri"/>
              </a:rPr>
              <a:t>WCAG 2.1 - Part 3</a:t>
            </a:r>
            <a:endParaRPr b="1" sz="4000">
              <a:solidFill>
                <a:schemeClr val="dk1"/>
              </a:solidFill>
              <a:latin typeface="Calibri"/>
              <a:ea typeface="Calibri"/>
              <a:cs typeface="Calibri"/>
              <a:sym typeface="Calibri"/>
            </a:endParaRPr>
          </a:p>
        </p:txBody>
      </p:sp>
      <p:sp>
        <p:nvSpPr>
          <p:cNvPr id="800" name="Google Shape;800;p114"/>
          <p:cNvSpPr txBox="1"/>
          <p:nvPr/>
        </p:nvSpPr>
        <p:spPr>
          <a:xfrm>
            <a:off x="0" y="4783850"/>
            <a:ext cx="887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101</a:t>
            </a:r>
            <a:endParaRPr b="1" sz="1200"/>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115"/>
          <p:cNvSpPr txBox="1"/>
          <p:nvPr>
            <p:ph idx="1" type="body"/>
          </p:nvPr>
        </p:nvSpPr>
        <p:spPr>
          <a:xfrm>
            <a:off x="311700" y="2297275"/>
            <a:ext cx="8520600" cy="18159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rgbClr val="000000"/>
              </a:buClr>
              <a:buSzPts val="2000"/>
              <a:buFont typeface="Calibri"/>
              <a:buAutoNum type="arabicPeriod" startAt="4"/>
            </a:pPr>
            <a:r>
              <a:rPr lang="en" sz="2000" u="sng">
                <a:solidFill>
                  <a:srgbClr val="000000"/>
                </a:solidFill>
                <a:latin typeface="Calibri"/>
                <a:ea typeface="Calibri"/>
                <a:cs typeface="Calibri"/>
                <a:sym typeface="Calibri"/>
              </a:rPr>
              <a:t>Robust</a:t>
            </a:r>
            <a:r>
              <a:rPr lang="en" sz="2000">
                <a:solidFill>
                  <a:srgbClr val="000000"/>
                </a:solidFill>
                <a:latin typeface="Calibri"/>
                <a:ea typeface="Calibri"/>
                <a:cs typeface="Calibri"/>
                <a:sym typeface="Calibri"/>
              </a:rPr>
              <a:t> - Content must be robust enough that it can be interpreted by a wide variety of user agents, including assistive technologies.</a:t>
            </a:r>
            <a:endParaRPr sz="2000">
              <a:solidFill>
                <a:srgbClr val="000000"/>
              </a:solidFill>
              <a:latin typeface="Calibri"/>
              <a:ea typeface="Calibri"/>
              <a:cs typeface="Calibri"/>
              <a:sym typeface="Calibri"/>
            </a:endParaRPr>
          </a:p>
          <a:p>
            <a:pPr indent="-355600" lvl="1" marL="9144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Maximize compatibility with current and future user agents, including assistive technologies.</a:t>
            </a:r>
            <a:endParaRPr sz="2000">
              <a:solidFill>
                <a:srgbClr val="000000"/>
              </a:solidFill>
              <a:latin typeface="Calibri"/>
              <a:ea typeface="Calibri"/>
              <a:cs typeface="Calibri"/>
              <a:sym typeface="Calibri"/>
            </a:endParaRPr>
          </a:p>
        </p:txBody>
      </p:sp>
      <p:sp>
        <p:nvSpPr>
          <p:cNvPr id="806" name="Google Shape;806;p115"/>
          <p:cNvSpPr txBox="1"/>
          <p:nvPr/>
        </p:nvSpPr>
        <p:spPr>
          <a:xfrm>
            <a:off x="2472900" y="352900"/>
            <a:ext cx="41982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solidFill>
                  <a:schemeClr val="dk1"/>
                </a:solidFill>
                <a:latin typeface="Calibri"/>
                <a:ea typeface="Calibri"/>
                <a:cs typeface="Calibri"/>
                <a:sym typeface="Calibri"/>
              </a:rPr>
              <a:t>WCAG 2.1 - Part 4</a:t>
            </a:r>
            <a:endParaRPr b="1" sz="4000">
              <a:solidFill>
                <a:schemeClr val="dk1"/>
              </a:solidFill>
              <a:latin typeface="Calibri"/>
              <a:ea typeface="Calibri"/>
              <a:cs typeface="Calibri"/>
              <a:sym typeface="Calibri"/>
            </a:endParaRPr>
          </a:p>
        </p:txBody>
      </p:sp>
      <p:sp>
        <p:nvSpPr>
          <p:cNvPr id="807" name="Google Shape;807;p115"/>
          <p:cNvSpPr txBox="1"/>
          <p:nvPr/>
        </p:nvSpPr>
        <p:spPr>
          <a:xfrm>
            <a:off x="0" y="4774200"/>
            <a:ext cx="897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102</a:t>
            </a:r>
            <a:endParaRPr b="1" sz="1200"/>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116"/>
          <p:cNvSpPr txBox="1"/>
          <p:nvPr>
            <p:ph idx="1" type="body"/>
          </p:nvPr>
        </p:nvSpPr>
        <p:spPr>
          <a:xfrm>
            <a:off x="1488600" y="4039525"/>
            <a:ext cx="5806800" cy="8202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000">
                <a:solidFill>
                  <a:schemeClr val="dk1"/>
                </a:solidFill>
                <a:latin typeface="Calibri"/>
                <a:ea typeface="Calibri"/>
                <a:cs typeface="Calibri"/>
                <a:sym typeface="Calibri"/>
              </a:rPr>
              <a:t>Can you think of other website accessibility examples?</a:t>
            </a:r>
            <a:endParaRPr sz="2000">
              <a:solidFill>
                <a:schemeClr val="dk1"/>
              </a:solidFill>
              <a:latin typeface="Calibri"/>
              <a:ea typeface="Calibri"/>
              <a:cs typeface="Calibri"/>
              <a:sym typeface="Calibri"/>
            </a:endParaRPr>
          </a:p>
        </p:txBody>
      </p:sp>
      <p:pic>
        <p:nvPicPr>
          <p:cNvPr descr="A stock photo image of a text blurb with three dots. The dots are in light blue and the text blurb is in white with the background in the same light blue as the dots." id="813" name="Google Shape;813;p116" title="Question/Discussion (#11) Photo"/>
          <p:cNvPicPr preferRelativeResize="0"/>
          <p:nvPr/>
        </p:nvPicPr>
        <p:blipFill>
          <a:blip r:embed="rId3">
            <a:alphaModFix/>
          </a:blip>
          <a:stretch>
            <a:fillRect/>
          </a:stretch>
        </p:blipFill>
        <p:spPr>
          <a:xfrm>
            <a:off x="2970337" y="1103987"/>
            <a:ext cx="2935526" cy="2935526"/>
          </a:xfrm>
          <a:prstGeom prst="rect">
            <a:avLst/>
          </a:prstGeom>
          <a:noFill/>
          <a:ln>
            <a:noFill/>
          </a:ln>
        </p:spPr>
      </p:pic>
      <p:sp>
        <p:nvSpPr>
          <p:cNvPr id="814" name="Google Shape;814;p116"/>
          <p:cNvSpPr txBox="1"/>
          <p:nvPr/>
        </p:nvSpPr>
        <p:spPr>
          <a:xfrm>
            <a:off x="2623700" y="245975"/>
            <a:ext cx="3628800" cy="800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4000">
                <a:solidFill>
                  <a:schemeClr val="dk1"/>
                </a:solidFill>
                <a:latin typeface="Calibri"/>
                <a:ea typeface="Calibri"/>
                <a:cs typeface="Calibri"/>
                <a:sym typeface="Calibri"/>
              </a:rPr>
              <a:t>Discussion (#11)</a:t>
            </a:r>
            <a:endParaRPr b="1" sz="4000">
              <a:latin typeface="Calibri"/>
              <a:ea typeface="Calibri"/>
              <a:cs typeface="Calibri"/>
              <a:sym typeface="Calibri"/>
            </a:endParaRPr>
          </a:p>
        </p:txBody>
      </p:sp>
      <p:sp>
        <p:nvSpPr>
          <p:cNvPr id="815" name="Google Shape;815;p116"/>
          <p:cNvSpPr txBox="1"/>
          <p:nvPr/>
        </p:nvSpPr>
        <p:spPr>
          <a:xfrm>
            <a:off x="0" y="4774200"/>
            <a:ext cx="897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103</a:t>
            </a:r>
            <a:endParaRPr b="1" sz="1200"/>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117"/>
          <p:cNvSpPr txBox="1"/>
          <p:nvPr>
            <p:ph type="title"/>
          </p:nvPr>
        </p:nvSpPr>
        <p:spPr>
          <a:xfrm>
            <a:off x="2060575" y="221800"/>
            <a:ext cx="5148000" cy="83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Web Accessibility Tools</a:t>
            </a:r>
            <a:endParaRPr b="1" sz="4000">
              <a:latin typeface="Calibri"/>
              <a:ea typeface="Calibri"/>
              <a:cs typeface="Calibri"/>
              <a:sym typeface="Calibri"/>
            </a:endParaRPr>
          </a:p>
        </p:txBody>
      </p:sp>
      <p:sp>
        <p:nvSpPr>
          <p:cNvPr id="821" name="Google Shape;821;p1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u="sng">
                <a:solidFill>
                  <a:srgbClr val="000000"/>
                </a:solidFill>
                <a:latin typeface="Calibri"/>
                <a:ea typeface="Calibri"/>
                <a:cs typeface="Calibri"/>
                <a:sym typeface="Calibri"/>
              </a:rPr>
              <a:t>Google Lighthouse</a:t>
            </a:r>
            <a:r>
              <a:rPr lang="en" sz="2000">
                <a:solidFill>
                  <a:srgbClr val="000000"/>
                </a:solidFill>
                <a:latin typeface="Calibri"/>
                <a:ea typeface="Calibri"/>
                <a:cs typeface="Calibri"/>
                <a:sym typeface="Calibri"/>
              </a:rPr>
              <a:t> - A Chrome browser extension. It provides you with an immediate report on the accessibility of your website. Google Lighthouse looks at the performance, accessibility, best practices, and SEO of the webpage. Free to use.</a:t>
            </a:r>
            <a:endParaRPr sz="2000">
              <a:solidFill>
                <a:srgbClr val="000000"/>
              </a:solidFill>
              <a:latin typeface="Calibri"/>
              <a:ea typeface="Calibri"/>
              <a:cs typeface="Calibri"/>
              <a:sym typeface="Calibri"/>
            </a:endParaRPr>
          </a:p>
          <a:p>
            <a:pPr indent="0" lvl="0" marL="0" rtl="0" algn="l">
              <a:spcBef>
                <a:spcPts val="1200"/>
              </a:spcBef>
              <a:spcAft>
                <a:spcPts val="0"/>
              </a:spcAft>
              <a:buNone/>
            </a:pPr>
            <a:r>
              <a:t/>
            </a:r>
            <a:endParaRPr sz="2000">
              <a:solidFill>
                <a:srgbClr val="000000"/>
              </a:solidFill>
              <a:latin typeface="Calibri"/>
              <a:ea typeface="Calibri"/>
              <a:cs typeface="Calibri"/>
              <a:sym typeface="Calibri"/>
            </a:endParaRPr>
          </a:p>
          <a:p>
            <a:pPr indent="0" lvl="0" marL="0" rtl="0" algn="l">
              <a:spcBef>
                <a:spcPts val="1200"/>
              </a:spcBef>
              <a:spcAft>
                <a:spcPts val="1200"/>
              </a:spcAft>
              <a:buNone/>
            </a:pPr>
            <a:r>
              <a:rPr lang="en" sz="2000" u="sng">
                <a:solidFill>
                  <a:srgbClr val="000000"/>
                </a:solidFill>
                <a:latin typeface="Calibri"/>
                <a:ea typeface="Calibri"/>
                <a:cs typeface="Calibri"/>
                <a:sym typeface="Calibri"/>
              </a:rPr>
              <a:t>WAVE</a:t>
            </a:r>
            <a:r>
              <a:rPr lang="en" sz="2000">
                <a:solidFill>
                  <a:srgbClr val="000000"/>
                </a:solidFill>
                <a:latin typeface="Calibri"/>
                <a:ea typeface="Calibri"/>
                <a:cs typeface="Calibri"/>
                <a:sym typeface="Calibri"/>
              </a:rPr>
              <a:t> - A browser extension that provides you with visual feedback on your webpage by using different color icons. Each icon indicates a different error. Free to use.</a:t>
            </a:r>
            <a:endParaRPr sz="2000">
              <a:solidFill>
                <a:srgbClr val="000000"/>
              </a:solidFill>
              <a:latin typeface="Calibri"/>
              <a:ea typeface="Calibri"/>
              <a:cs typeface="Calibri"/>
              <a:sym typeface="Calibri"/>
            </a:endParaRPr>
          </a:p>
        </p:txBody>
      </p:sp>
      <p:sp>
        <p:nvSpPr>
          <p:cNvPr id="822" name="Google Shape;822;p117"/>
          <p:cNvSpPr txBox="1"/>
          <p:nvPr/>
        </p:nvSpPr>
        <p:spPr>
          <a:xfrm>
            <a:off x="0" y="4774200"/>
            <a:ext cx="897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104</a:t>
            </a:r>
            <a:endParaRPr b="1" sz="1200"/>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118"/>
          <p:cNvSpPr txBox="1"/>
          <p:nvPr>
            <p:ph type="title"/>
          </p:nvPr>
        </p:nvSpPr>
        <p:spPr>
          <a:xfrm>
            <a:off x="3277650" y="252675"/>
            <a:ext cx="2588700" cy="85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Activity #2</a:t>
            </a:r>
            <a:endParaRPr b="1" sz="4000">
              <a:latin typeface="Calibri"/>
              <a:ea typeface="Calibri"/>
              <a:cs typeface="Calibri"/>
              <a:sym typeface="Calibri"/>
            </a:endParaRPr>
          </a:p>
        </p:txBody>
      </p:sp>
      <p:sp>
        <p:nvSpPr>
          <p:cNvPr id="828" name="Google Shape;828;p118"/>
          <p:cNvSpPr txBox="1"/>
          <p:nvPr>
            <p:ph idx="1" type="body"/>
          </p:nvPr>
        </p:nvSpPr>
        <p:spPr>
          <a:xfrm>
            <a:off x="311700" y="975675"/>
            <a:ext cx="8520600" cy="3916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u="sng">
                <a:solidFill>
                  <a:srgbClr val="000000"/>
                </a:solidFill>
                <a:latin typeface="Calibri"/>
                <a:ea typeface="Calibri"/>
                <a:cs typeface="Calibri"/>
                <a:sym typeface="Calibri"/>
              </a:rPr>
              <a:t>Directions:</a:t>
            </a:r>
            <a:endParaRPr sz="2000" u="sng">
              <a:solidFill>
                <a:srgbClr val="000000"/>
              </a:solidFill>
              <a:latin typeface="Calibri"/>
              <a:ea typeface="Calibri"/>
              <a:cs typeface="Calibri"/>
              <a:sym typeface="Calibri"/>
            </a:endParaRPr>
          </a:p>
          <a:p>
            <a:pPr indent="-355600" lvl="0" marL="457200" rtl="0" algn="l">
              <a:spcBef>
                <a:spcPts val="12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Break into small (3-5) discussion groups (group size depends on the amount of people attending).</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Begin an action plan of how to get started on applying universal design in your library.</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Put at least two examples for each category (physical barriers, website accessibility, collection development, program development, and policy).</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After 15 minutes the groups will come back together and a speaker for each group will discuss what the group decided and why.</a:t>
            </a:r>
            <a:endParaRPr sz="2000">
              <a:solidFill>
                <a:srgbClr val="000000"/>
              </a:solidFill>
              <a:latin typeface="Calibri"/>
              <a:ea typeface="Calibri"/>
              <a:cs typeface="Calibri"/>
              <a:sym typeface="Calibri"/>
            </a:endParaRPr>
          </a:p>
        </p:txBody>
      </p:sp>
      <p:sp>
        <p:nvSpPr>
          <p:cNvPr id="829" name="Google Shape;829;p118"/>
          <p:cNvSpPr txBox="1"/>
          <p:nvPr/>
        </p:nvSpPr>
        <p:spPr>
          <a:xfrm>
            <a:off x="0" y="4774200"/>
            <a:ext cx="87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105</a:t>
            </a:r>
            <a:endParaRPr b="1" sz="1200"/>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119"/>
          <p:cNvSpPr txBox="1"/>
          <p:nvPr>
            <p:ph type="title"/>
          </p:nvPr>
        </p:nvSpPr>
        <p:spPr>
          <a:xfrm>
            <a:off x="3735600" y="242525"/>
            <a:ext cx="1672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620"/>
              <a:t>Recap</a:t>
            </a:r>
            <a:endParaRPr b="1" sz="3620"/>
          </a:p>
        </p:txBody>
      </p:sp>
      <p:sp>
        <p:nvSpPr>
          <p:cNvPr id="835" name="Google Shape;835;p119"/>
          <p:cNvSpPr txBox="1"/>
          <p:nvPr>
            <p:ph idx="1" type="body"/>
          </p:nvPr>
        </p:nvSpPr>
        <p:spPr>
          <a:xfrm>
            <a:off x="311700" y="1245675"/>
            <a:ext cx="8520600" cy="31839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Models of Disability</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Design Theories</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Universal Design Principles</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The Law and ALA Policies</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Physical Barriers </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Collection Development</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Programming</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Website Accessibility</a:t>
            </a:r>
            <a:endParaRPr sz="2000">
              <a:solidFill>
                <a:srgbClr val="000000"/>
              </a:solidFill>
              <a:latin typeface="Calibri"/>
              <a:ea typeface="Calibri"/>
              <a:cs typeface="Calibri"/>
              <a:sym typeface="Calibri"/>
            </a:endParaRPr>
          </a:p>
        </p:txBody>
      </p:sp>
      <p:sp>
        <p:nvSpPr>
          <p:cNvPr id="836" name="Google Shape;836;p119"/>
          <p:cNvSpPr txBox="1"/>
          <p:nvPr/>
        </p:nvSpPr>
        <p:spPr>
          <a:xfrm>
            <a:off x="0" y="4774200"/>
            <a:ext cx="897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106</a:t>
            </a:r>
            <a:endParaRPr b="1" sz="1200"/>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120"/>
          <p:cNvSpPr txBox="1"/>
          <p:nvPr>
            <p:ph type="title"/>
          </p:nvPr>
        </p:nvSpPr>
        <p:spPr>
          <a:xfrm>
            <a:off x="3690150" y="254075"/>
            <a:ext cx="1763700" cy="83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4000">
                <a:latin typeface="Calibri"/>
                <a:ea typeface="Calibri"/>
                <a:cs typeface="Calibri"/>
                <a:sym typeface="Calibri"/>
              </a:rPr>
              <a:t>Closing</a:t>
            </a:r>
            <a:endParaRPr b="1" sz="4000">
              <a:latin typeface="Calibri"/>
              <a:ea typeface="Calibri"/>
              <a:cs typeface="Calibri"/>
              <a:sym typeface="Calibri"/>
            </a:endParaRPr>
          </a:p>
        </p:txBody>
      </p:sp>
      <p:sp>
        <p:nvSpPr>
          <p:cNvPr id="842" name="Google Shape;842;p120"/>
          <p:cNvSpPr txBox="1"/>
          <p:nvPr>
            <p:ph idx="1" type="body"/>
          </p:nvPr>
        </p:nvSpPr>
        <p:spPr>
          <a:xfrm>
            <a:off x="311700" y="1561925"/>
            <a:ext cx="8520600" cy="21243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Complete the workshop evaluation.</a:t>
            </a:r>
            <a:endParaRPr sz="2000">
              <a:solidFill>
                <a:schemeClr val="dk1"/>
              </a:solidFill>
              <a:latin typeface="Calibri"/>
              <a:ea typeface="Calibri"/>
              <a:cs typeface="Calibri"/>
              <a:sym typeface="Calibri"/>
            </a:endParaRPr>
          </a:p>
          <a:p>
            <a:pPr indent="-355600" lvl="0" marL="457200" rtl="0" algn="l">
              <a:spcBef>
                <a:spcPts val="100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Submit it to the instructor.</a:t>
            </a:r>
            <a:endParaRPr sz="2000">
              <a:solidFill>
                <a:schemeClr val="dk1"/>
              </a:solidFill>
              <a:latin typeface="Calibri"/>
              <a:ea typeface="Calibri"/>
              <a:cs typeface="Calibri"/>
              <a:sym typeface="Calibri"/>
            </a:endParaRPr>
          </a:p>
          <a:p>
            <a:pPr indent="-355600" lvl="0" marL="457200" rtl="0" algn="l">
              <a:spcBef>
                <a:spcPts val="100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Take what you have learned and apply at least one new idea to your library.</a:t>
            </a:r>
            <a:endParaRPr sz="2000">
              <a:solidFill>
                <a:schemeClr val="dk1"/>
              </a:solidFill>
              <a:latin typeface="Calibri"/>
              <a:ea typeface="Calibri"/>
              <a:cs typeface="Calibri"/>
              <a:sym typeface="Calibri"/>
            </a:endParaRPr>
          </a:p>
          <a:p>
            <a:pPr indent="-355600" lvl="0" marL="457200" rtl="0" algn="l">
              <a:spcBef>
                <a:spcPts val="100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Enjoy your day!</a:t>
            </a:r>
            <a:endParaRPr sz="2000">
              <a:latin typeface="Calibri"/>
              <a:ea typeface="Calibri"/>
              <a:cs typeface="Calibri"/>
              <a:sym typeface="Calibri"/>
            </a:endParaRPr>
          </a:p>
        </p:txBody>
      </p:sp>
      <p:sp>
        <p:nvSpPr>
          <p:cNvPr id="843" name="Google Shape;843;p120"/>
          <p:cNvSpPr txBox="1"/>
          <p:nvPr/>
        </p:nvSpPr>
        <p:spPr>
          <a:xfrm>
            <a:off x="0" y="4774200"/>
            <a:ext cx="897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107</a:t>
            </a:r>
            <a:endParaRPr b="1" sz="1200"/>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121"/>
          <p:cNvSpPr txBox="1"/>
          <p:nvPr>
            <p:ph type="title"/>
          </p:nvPr>
        </p:nvSpPr>
        <p:spPr>
          <a:xfrm>
            <a:off x="2925450" y="2150850"/>
            <a:ext cx="32931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5000">
                <a:latin typeface="Calibri"/>
                <a:ea typeface="Calibri"/>
                <a:cs typeface="Calibri"/>
                <a:sym typeface="Calibri"/>
              </a:rPr>
              <a:t>Thank you!</a:t>
            </a:r>
            <a:endParaRPr b="1" sz="5000">
              <a:latin typeface="Calibri"/>
              <a:ea typeface="Calibri"/>
              <a:cs typeface="Calibri"/>
              <a:sym typeface="Calibri"/>
            </a:endParaRPr>
          </a:p>
        </p:txBody>
      </p:sp>
      <p:sp>
        <p:nvSpPr>
          <p:cNvPr id="849" name="Google Shape;849;p121"/>
          <p:cNvSpPr txBox="1"/>
          <p:nvPr/>
        </p:nvSpPr>
        <p:spPr>
          <a:xfrm>
            <a:off x="0" y="4774200"/>
            <a:ext cx="897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108</a:t>
            </a:r>
            <a:endParaRPr b="1" sz="1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3"/>
          <p:cNvSpPr txBox="1"/>
          <p:nvPr>
            <p:ph idx="1" type="body"/>
          </p:nvPr>
        </p:nvSpPr>
        <p:spPr>
          <a:xfrm>
            <a:off x="2078250" y="4169100"/>
            <a:ext cx="4987500" cy="6051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935"/>
              <a:buFont typeface="Arial"/>
              <a:buNone/>
            </a:pPr>
            <a:r>
              <a:rPr lang="en" sz="2000">
                <a:solidFill>
                  <a:schemeClr val="dk1"/>
                </a:solidFill>
                <a:latin typeface="Calibri"/>
                <a:ea typeface="Calibri"/>
                <a:cs typeface="Calibri"/>
                <a:sym typeface="Calibri"/>
              </a:rPr>
              <a:t>What is your reaction to The Medical Model?</a:t>
            </a:r>
            <a:endParaRPr sz="2000">
              <a:latin typeface="Calibri"/>
              <a:ea typeface="Calibri"/>
              <a:cs typeface="Calibri"/>
              <a:sym typeface="Calibri"/>
            </a:endParaRPr>
          </a:p>
        </p:txBody>
      </p:sp>
      <p:pic>
        <p:nvPicPr>
          <p:cNvPr descr="A stock photo image of a text blurb with three dots. The dots are in light blue and the text blurb is in white with the background in the same light blue as the dots." id="122" name="Google Shape;122;p23" title="Question/Discussion (#1) Photo"/>
          <p:cNvPicPr preferRelativeResize="0"/>
          <p:nvPr/>
        </p:nvPicPr>
        <p:blipFill>
          <a:blip r:embed="rId3">
            <a:alphaModFix/>
          </a:blip>
          <a:stretch>
            <a:fillRect/>
          </a:stretch>
        </p:blipFill>
        <p:spPr>
          <a:xfrm>
            <a:off x="3023275" y="1023038"/>
            <a:ext cx="3097426" cy="3097426"/>
          </a:xfrm>
          <a:prstGeom prst="rect">
            <a:avLst/>
          </a:prstGeom>
          <a:noFill/>
          <a:ln>
            <a:noFill/>
          </a:ln>
        </p:spPr>
      </p:pic>
      <p:sp>
        <p:nvSpPr>
          <p:cNvPr id="123" name="Google Shape;123;p23"/>
          <p:cNvSpPr txBox="1"/>
          <p:nvPr/>
        </p:nvSpPr>
        <p:spPr>
          <a:xfrm>
            <a:off x="0" y="4774200"/>
            <a:ext cx="82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10</a:t>
            </a:r>
            <a:endParaRPr b="1" sz="1200"/>
          </a:p>
        </p:txBody>
      </p:sp>
      <p:sp>
        <p:nvSpPr>
          <p:cNvPr id="124" name="Google Shape;124;p23"/>
          <p:cNvSpPr txBox="1"/>
          <p:nvPr/>
        </p:nvSpPr>
        <p:spPr>
          <a:xfrm>
            <a:off x="2842650" y="222650"/>
            <a:ext cx="3458700" cy="800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935"/>
              <a:buFont typeface="Arial"/>
              <a:buNone/>
            </a:pPr>
            <a:r>
              <a:rPr b="1" lang="en" sz="4000">
                <a:solidFill>
                  <a:schemeClr val="dk1"/>
                </a:solidFill>
                <a:latin typeface="Calibri"/>
                <a:ea typeface="Calibri"/>
                <a:cs typeface="Calibri"/>
                <a:sym typeface="Calibri"/>
              </a:rPr>
              <a:t>Discussion (#1)</a:t>
            </a:r>
            <a:endParaRPr b="1" sz="40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4"/>
          <p:cNvSpPr txBox="1"/>
          <p:nvPr>
            <p:ph type="title"/>
          </p:nvPr>
        </p:nvSpPr>
        <p:spPr>
          <a:xfrm>
            <a:off x="2634900" y="204850"/>
            <a:ext cx="3874200" cy="80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The Social Model</a:t>
            </a:r>
            <a:endParaRPr b="1" sz="4000">
              <a:latin typeface="Calibri"/>
              <a:ea typeface="Calibri"/>
              <a:cs typeface="Calibri"/>
              <a:sym typeface="Calibri"/>
            </a:endParaRPr>
          </a:p>
        </p:txBody>
      </p:sp>
      <p:sp>
        <p:nvSpPr>
          <p:cNvPr id="130" name="Google Shape;130;p24"/>
          <p:cNvSpPr txBox="1"/>
          <p:nvPr>
            <p:ph idx="1" type="body"/>
          </p:nvPr>
        </p:nvSpPr>
        <p:spPr>
          <a:xfrm>
            <a:off x="311700" y="1435975"/>
            <a:ext cx="8520600" cy="3009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2000">
                <a:solidFill>
                  <a:srgbClr val="000000"/>
                </a:solidFill>
                <a:latin typeface="Calibri"/>
                <a:ea typeface="Calibri"/>
                <a:cs typeface="Calibri"/>
                <a:sym typeface="Calibri"/>
              </a:rPr>
              <a:t>The Social Model states that disability is a status put onto people by an unaccommodating society. It looks to remove the barriers preventing people with disabilities from contributing to society.</a:t>
            </a:r>
            <a:endParaRPr sz="2000">
              <a:solidFill>
                <a:srgbClr val="000000"/>
              </a:solidFill>
              <a:latin typeface="Calibri"/>
              <a:ea typeface="Calibri"/>
              <a:cs typeface="Calibri"/>
              <a:sym typeface="Calibri"/>
            </a:endParaRPr>
          </a:p>
          <a:p>
            <a:pPr indent="0" lvl="0" marL="0" rtl="0" algn="l">
              <a:spcBef>
                <a:spcPts val="1200"/>
              </a:spcBef>
              <a:spcAft>
                <a:spcPts val="0"/>
              </a:spcAft>
              <a:buNone/>
            </a:pPr>
            <a:r>
              <a:t/>
            </a:r>
            <a:endParaRPr sz="2000">
              <a:solidFill>
                <a:srgbClr val="000000"/>
              </a:solidFill>
              <a:latin typeface="Calibri"/>
              <a:ea typeface="Calibri"/>
              <a:cs typeface="Calibri"/>
              <a:sym typeface="Calibri"/>
            </a:endParaRPr>
          </a:p>
          <a:p>
            <a:pPr indent="0" lvl="0" marL="0" rtl="0" algn="l">
              <a:spcBef>
                <a:spcPts val="1200"/>
              </a:spcBef>
              <a:spcAft>
                <a:spcPts val="1200"/>
              </a:spcAft>
              <a:buClr>
                <a:schemeClr val="dk1"/>
              </a:buClr>
              <a:buSzPts val="1100"/>
              <a:buFont typeface="Arial"/>
              <a:buNone/>
            </a:pPr>
            <a:r>
              <a:rPr lang="en" sz="2000" u="sng">
                <a:solidFill>
                  <a:srgbClr val="000000"/>
                </a:solidFill>
                <a:latin typeface="Calibri"/>
                <a:ea typeface="Calibri"/>
                <a:cs typeface="Calibri"/>
                <a:sym typeface="Calibri"/>
              </a:rPr>
              <a:t>For Example:</a:t>
            </a:r>
            <a:r>
              <a:rPr lang="en" sz="2000">
                <a:solidFill>
                  <a:srgbClr val="000000"/>
                </a:solidFill>
                <a:latin typeface="Calibri"/>
                <a:ea typeface="Calibri"/>
                <a:cs typeface="Calibri"/>
                <a:sym typeface="Calibri"/>
              </a:rPr>
              <a:t> The Social Model, however, recognizes that it is the library’s fault for not including an accessible entrance. It would also suggest that the library redesign the entrance so that everyone can enter the library with the addition of a ramp.</a:t>
            </a:r>
            <a:endParaRPr sz="2000">
              <a:solidFill>
                <a:srgbClr val="000000"/>
              </a:solidFill>
              <a:latin typeface="Calibri"/>
              <a:ea typeface="Calibri"/>
              <a:cs typeface="Calibri"/>
              <a:sym typeface="Calibri"/>
            </a:endParaRPr>
          </a:p>
        </p:txBody>
      </p:sp>
      <p:sp>
        <p:nvSpPr>
          <p:cNvPr id="131" name="Google Shape;131;p24"/>
          <p:cNvSpPr txBox="1"/>
          <p:nvPr/>
        </p:nvSpPr>
        <p:spPr>
          <a:xfrm>
            <a:off x="0" y="4774200"/>
            <a:ext cx="82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11</a:t>
            </a:r>
            <a:endParaRPr b="1" sz="1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5"/>
          <p:cNvSpPr txBox="1"/>
          <p:nvPr>
            <p:ph idx="1" type="body"/>
          </p:nvPr>
        </p:nvSpPr>
        <p:spPr>
          <a:xfrm>
            <a:off x="2219400" y="4333525"/>
            <a:ext cx="4705200" cy="6051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018"/>
              <a:buNone/>
            </a:pPr>
            <a:r>
              <a:rPr lang="en" sz="2000">
                <a:solidFill>
                  <a:srgbClr val="000000"/>
                </a:solidFill>
                <a:latin typeface="Calibri"/>
                <a:ea typeface="Calibri"/>
                <a:cs typeface="Calibri"/>
                <a:sym typeface="Calibri"/>
              </a:rPr>
              <a:t>What is your reaction to The Social Model?</a:t>
            </a:r>
            <a:endParaRPr sz="2000">
              <a:solidFill>
                <a:srgbClr val="000000"/>
              </a:solidFill>
              <a:latin typeface="Calibri"/>
              <a:ea typeface="Calibri"/>
              <a:cs typeface="Calibri"/>
              <a:sym typeface="Calibri"/>
            </a:endParaRPr>
          </a:p>
        </p:txBody>
      </p:sp>
      <p:pic>
        <p:nvPicPr>
          <p:cNvPr descr="A stock photo image of a text blurb with three dots. The dots are in light blue and the text blurb is in white with the background in the same light blue as the dots." id="137" name="Google Shape;137;p25" title="Question/Discussion (#2) Photo"/>
          <p:cNvPicPr preferRelativeResize="0"/>
          <p:nvPr/>
        </p:nvPicPr>
        <p:blipFill>
          <a:blip r:embed="rId3">
            <a:alphaModFix/>
          </a:blip>
          <a:stretch>
            <a:fillRect/>
          </a:stretch>
        </p:blipFill>
        <p:spPr>
          <a:xfrm>
            <a:off x="2859100" y="903625"/>
            <a:ext cx="3336250" cy="3336250"/>
          </a:xfrm>
          <a:prstGeom prst="rect">
            <a:avLst/>
          </a:prstGeom>
          <a:noFill/>
          <a:ln>
            <a:noFill/>
          </a:ln>
        </p:spPr>
      </p:pic>
      <p:sp>
        <p:nvSpPr>
          <p:cNvPr id="138" name="Google Shape;138;p25"/>
          <p:cNvSpPr txBox="1"/>
          <p:nvPr/>
        </p:nvSpPr>
        <p:spPr>
          <a:xfrm>
            <a:off x="2827575" y="180325"/>
            <a:ext cx="33993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latin typeface="Calibri"/>
                <a:ea typeface="Calibri"/>
                <a:cs typeface="Calibri"/>
                <a:sym typeface="Calibri"/>
              </a:rPr>
              <a:t>Discussion (#2)</a:t>
            </a:r>
            <a:endParaRPr b="1" sz="4000">
              <a:latin typeface="Calibri"/>
              <a:ea typeface="Calibri"/>
              <a:cs typeface="Calibri"/>
              <a:sym typeface="Calibri"/>
            </a:endParaRPr>
          </a:p>
        </p:txBody>
      </p:sp>
      <p:sp>
        <p:nvSpPr>
          <p:cNvPr id="139" name="Google Shape;139;p25"/>
          <p:cNvSpPr txBox="1"/>
          <p:nvPr/>
        </p:nvSpPr>
        <p:spPr>
          <a:xfrm>
            <a:off x="0" y="4774200"/>
            <a:ext cx="82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12</a:t>
            </a:r>
            <a:endParaRPr b="1" sz="12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6"/>
          <p:cNvSpPr txBox="1"/>
          <p:nvPr>
            <p:ph type="title"/>
          </p:nvPr>
        </p:nvSpPr>
        <p:spPr>
          <a:xfrm>
            <a:off x="1649400" y="250900"/>
            <a:ext cx="5845200" cy="76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500"/>
              <a:t>Other Models of Disability</a:t>
            </a:r>
            <a:endParaRPr b="1" sz="3500"/>
          </a:p>
        </p:txBody>
      </p:sp>
      <p:sp>
        <p:nvSpPr>
          <p:cNvPr id="145" name="Google Shape;145;p26"/>
          <p:cNvSpPr txBox="1"/>
          <p:nvPr>
            <p:ph idx="1" type="body"/>
          </p:nvPr>
        </p:nvSpPr>
        <p:spPr>
          <a:xfrm>
            <a:off x="311700" y="1774650"/>
            <a:ext cx="8520600" cy="2386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000000"/>
              </a:buClr>
              <a:buSzPts val="1800"/>
              <a:buChar char="●"/>
            </a:pPr>
            <a:r>
              <a:rPr lang="en">
                <a:solidFill>
                  <a:srgbClr val="000000"/>
                </a:solidFill>
              </a:rPr>
              <a:t>Charity Model</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Empowerment Model</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Moral Model</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Legitimacy Model</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Social Adapted Model</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Economic Model</a:t>
            </a:r>
            <a:endParaRPr sz="2000">
              <a:solidFill>
                <a:srgbClr val="000000"/>
              </a:solidFill>
            </a:endParaRPr>
          </a:p>
        </p:txBody>
      </p:sp>
      <p:sp>
        <p:nvSpPr>
          <p:cNvPr id="146" name="Google Shape;146;p26"/>
          <p:cNvSpPr txBox="1"/>
          <p:nvPr/>
        </p:nvSpPr>
        <p:spPr>
          <a:xfrm>
            <a:off x="0" y="4774200"/>
            <a:ext cx="82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13</a:t>
            </a:r>
            <a:endParaRPr b="1" sz="12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7"/>
          <p:cNvSpPr txBox="1"/>
          <p:nvPr>
            <p:ph type="title"/>
          </p:nvPr>
        </p:nvSpPr>
        <p:spPr>
          <a:xfrm>
            <a:off x="2365950" y="2150850"/>
            <a:ext cx="44121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5000">
                <a:latin typeface="Calibri"/>
                <a:ea typeface="Calibri"/>
                <a:cs typeface="Calibri"/>
                <a:sym typeface="Calibri"/>
              </a:rPr>
              <a:t>Design Theories</a:t>
            </a:r>
            <a:endParaRPr b="1" sz="5000">
              <a:latin typeface="Calibri"/>
              <a:ea typeface="Calibri"/>
              <a:cs typeface="Calibri"/>
              <a:sym typeface="Calibri"/>
            </a:endParaRPr>
          </a:p>
        </p:txBody>
      </p:sp>
      <p:sp>
        <p:nvSpPr>
          <p:cNvPr id="152" name="Google Shape;152;p27"/>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14</a:t>
            </a:r>
            <a:endParaRPr b="1" sz="1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8"/>
          <p:cNvSpPr txBox="1"/>
          <p:nvPr>
            <p:ph type="title"/>
          </p:nvPr>
        </p:nvSpPr>
        <p:spPr>
          <a:xfrm>
            <a:off x="2502225" y="321725"/>
            <a:ext cx="4308300" cy="83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Barrier-Free Design</a:t>
            </a:r>
            <a:endParaRPr b="1" sz="4000">
              <a:latin typeface="Calibri"/>
              <a:ea typeface="Calibri"/>
              <a:cs typeface="Calibri"/>
              <a:sym typeface="Calibri"/>
            </a:endParaRPr>
          </a:p>
        </p:txBody>
      </p:sp>
      <p:sp>
        <p:nvSpPr>
          <p:cNvPr id="158" name="Google Shape;158;p28"/>
          <p:cNvSpPr txBox="1"/>
          <p:nvPr>
            <p:ph idx="1" type="body"/>
          </p:nvPr>
        </p:nvSpPr>
        <p:spPr>
          <a:xfrm>
            <a:off x="321825" y="1557475"/>
            <a:ext cx="8669100" cy="3090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solidFill>
                  <a:srgbClr val="000000"/>
                </a:solidFill>
                <a:latin typeface="Calibri"/>
                <a:ea typeface="Calibri"/>
                <a:cs typeface="Calibri"/>
                <a:sym typeface="Calibri"/>
              </a:rPr>
              <a:t>The concept of Barrier-Free Design focuses mainly on physical access to buildings.</a:t>
            </a:r>
            <a:endParaRPr sz="2000">
              <a:solidFill>
                <a:srgbClr val="000000"/>
              </a:solidFill>
              <a:latin typeface="Calibri"/>
              <a:ea typeface="Calibri"/>
              <a:cs typeface="Calibri"/>
              <a:sym typeface="Calibri"/>
            </a:endParaRPr>
          </a:p>
          <a:p>
            <a:pPr indent="0" lvl="0" marL="0" rtl="0" algn="l">
              <a:spcBef>
                <a:spcPts val="1200"/>
              </a:spcBef>
              <a:spcAft>
                <a:spcPts val="0"/>
              </a:spcAft>
              <a:buNone/>
            </a:pPr>
            <a:r>
              <a:t/>
            </a:r>
            <a:endParaRPr sz="2000">
              <a:solidFill>
                <a:srgbClr val="000000"/>
              </a:solidFill>
              <a:latin typeface="Calibri"/>
              <a:ea typeface="Calibri"/>
              <a:cs typeface="Calibri"/>
              <a:sym typeface="Calibri"/>
            </a:endParaRPr>
          </a:p>
          <a:p>
            <a:pPr indent="0" lvl="0" marL="0" rtl="0" algn="l">
              <a:spcBef>
                <a:spcPts val="1200"/>
              </a:spcBef>
              <a:spcAft>
                <a:spcPts val="0"/>
              </a:spcAft>
              <a:buNone/>
            </a:pPr>
            <a:r>
              <a:rPr lang="en" sz="2000">
                <a:solidFill>
                  <a:srgbClr val="000000"/>
                </a:solidFill>
                <a:latin typeface="Calibri"/>
                <a:ea typeface="Calibri"/>
                <a:cs typeface="Calibri"/>
                <a:sym typeface="Calibri"/>
              </a:rPr>
              <a:t>Some examples are:</a:t>
            </a:r>
            <a:endParaRPr sz="2000">
              <a:solidFill>
                <a:srgbClr val="000000"/>
              </a:solidFill>
              <a:latin typeface="Calibri"/>
              <a:ea typeface="Calibri"/>
              <a:cs typeface="Calibri"/>
              <a:sym typeface="Calibri"/>
            </a:endParaRPr>
          </a:p>
          <a:p>
            <a:pPr indent="-355600" lvl="0" marL="457200" rtl="0" algn="l">
              <a:spcBef>
                <a:spcPts val="120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Information/Reference/Check-Out Desks are wheelchair accessible</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Aisles of the shelves are wide and clear of obstacles</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Entrances into the library are wheelchair accessible</a:t>
            </a:r>
            <a:endParaRPr sz="2000">
              <a:solidFill>
                <a:srgbClr val="000000"/>
              </a:solidFill>
              <a:latin typeface="Calibri"/>
              <a:ea typeface="Calibri"/>
              <a:cs typeface="Calibri"/>
              <a:sym typeface="Calibri"/>
            </a:endParaRPr>
          </a:p>
        </p:txBody>
      </p:sp>
      <p:sp>
        <p:nvSpPr>
          <p:cNvPr id="159" name="Google Shape;159;p28"/>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15</a:t>
            </a:r>
            <a:endParaRPr b="1" sz="12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9"/>
          <p:cNvSpPr txBox="1"/>
          <p:nvPr>
            <p:ph idx="1" type="body"/>
          </p:nvPr>
        </p:nvSpPr>
        <p:spPr>
          <a:xfrm>
            <a:off x="508350" y="3735488"/>
            <a:ext cx="8127300" cy="10131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000000"/>
                </a:solidFill>
                <a:latin typeface="Calibri"/>
                <a:ea typeface="Calibri"/>
                <a:cs typeface="Calibri"/>
                <a:sym typeface="Calibri"/>
              </a:rPr>
              <a:t>If Barrier-Free Design only focuses on people with one type of disability, it is possible that the design could hinder someone else. Can you think of any examples where this might be the case?</a:t>
            </a:r>
            <a:endParaRPr sz="2000">
              <a:solidFill>
                <a:srgbClr val="000000"/>
              </a:solidFill>
              <a:latin typeface="Calibri"/>
              <a:ea typeface="Calibri"/>
              <a:cs typeface="Calibri"/>
              <a:sym typeface="Calibri"/>
            </a:endParaRPr>
          </a:p>
        </p:txBody>
      </p:sp>
      <p:pic>
        <p:nvPicPr>
          <p:cNvPr descr="A stock photo image of a text blurb with three dots. The dots are in light blue and the text blurb is in white with the background in the same light blue as the dots." id="165" name="Google Shape;165;p29" title="Question/Discussion (#3)"/>
          <p:cNvPicPr preferRelativeResize="0"/>
          <p:nvPr/>
        </p:nvPicPr>
        <p:blipFill>
          <a:blip r:embed="rId3">
            <a:alphaModFix/>
          </a:blip>
          <a:stretch>
            <a:fillRect/>
          </a:stretch>
        </p:blipFill>
        <p:spPr>
          <a:xfrm>
            <a:off x="3242388" y="1050663"/>
            <a:ext cx="2659224" cy="2659224"/>
          </a:xfrm>
          <a:prstGeom prst="rect">
            <a:avLst/>
          </a:prstGeom>
          <a:noFill/>
          <a:ln>
            <a:noFill/>
          </a:ln>
        </p:spPr>
      </p:pic>
      <p:sp>
        <p:nvSpPr>
          <p:cNvPr id="166" name="Google Shape;166;p29"/>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16</a:t>
            </a:r>
            <a:endParaRPr b="1" sz="1200"/>
          </a:p>
        </p:txBody>
      </p:sp>
      <p:sp>
        <p:nvSpPr>
          <p:cNvPr id="167" name="Google Shape;167;p29"/>
          <p:cNvSpPr txBox="1"/>
          <p:nvPr/>
        </p:nvSpPr>
        <p:spPr>
          <a:xfrm>
            <a:off x="2703600" y="260550"/>
            <a:ext cx="3736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t>Discussion (#3)</a:t>
            </a:r>
            <a:endParaRPr b="1" sz="36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0"/>
          <p:cNvSpPr txBox="1"/>
          <p:nvPr>
            <p:ph type="title"/>
          </p:nvPr>
        </p:nvSpPr>
        <p:spPr>
          <a:xfrm>
            <a:off x="2459850" y="268675"/>
            <a:ext cx="4224300" cy="66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t>Accessible Design</a:t>
            </a:r>
            <a:endParaRPr b="1" sz="3600"/>
          </a:p>
        </p:txBody>
      </p:sp>
      <p:sp>
        <p:nvSpPr>
          <p:cNvPr id="173" name="Google Shape;173;p30"/>
          <p:cNvSpPr txBox="1"/>
          <p:nvPr>
            <p:ph idx="1" type="body"/>
          </p:nvPr>
        </p:nvSpPr>
        <p:spPr>
          <a:xfrm>
            <a:off x="311700" y="1334725"/>
            <a:ext cx="8520600" cy="3211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solidFill>
                  <a:srgbClr val="000000"/>
                </a:solidFill>
                <a:latin typeface="Calibri"/>
                <a:ea typeface="Calibri"/>
                <a:cs typeface="Calibri"/>
                <a:sym typeface="Calibri"/>
              </a:rPr>
              <a:t>The concept of Accessible Design includes physical access but also involves more programs and services.</a:t>
            </a:r>
            <a:endParaRPr sz="2000">
              <a:solidFill>
                <a:srgbClr val="000000"/>
              </a:solidFill>
              <a:latin typeface="Calibri"/>
              <a:ea typeface="Calibri"/>
              <a:cs typeface="Calibri"/>
              <a:sym typeface="Calibri"/>
            </a:endParaRPr>
          </a:p>
          <a:p>
            <a:pPr indent="0" lvl="0" marL="0" rtl="0" algn="l">
              <a:spcBef>
                <a:spcPts val="1200"/>
              </a:spcBef>
              <a:spcAft>
                <a:spcPts val="0"/>
              </a:spcAft>
              <a:buNone/>
            </a:pPr>
            <a:r>
              <a:t/>
            </a:r>
            <a:endParaRPr sz="2000">
              <a:solidFill>
                <a:srgbClr val="000000"/>
              </a:solidFill>
              <a:latin typeface="Calibri"/>
              <a:ea typeface="Calibri"/>
              <a:cs typeface="Calibri"/>
              <a:sym typeface="Calibri"/>
            </a:endParaRPr>
          </a:p>
          <a:p>
            <a:pPr indent="0" lvl="0" marL="0" rtl="0" algn="l">
              <a:spcBef>
                <a:spcPts val="1200"/>
              </a:spcBef>
              <a:spcAft>
                <a:spcPts val="0"/>
              </a:spcAft>
              <a:buNone/>
            </a:pPr>
            <a:r>
              <a:rPr lang="en" sz="2000">
                <a:solidFill>
                  <a:srgbClr val="000000"/>
                </a:solidFill>
                <a:latin typeface="Calibri"/>
                <a:ea typeface="Calibri"/>
                <a:cs typeface="Calibri"/>
                <a:sym typeface="Calibri"/>
              </a:rPr>
              <a:t>Some examples are:</a:t>
            </a:r>
            <a:endParaRPr sz="2000">
              <a:solidFill>
                <a:srgbClr val="000000"/>
              </a:solidFill>
              <a:latin typeface="Calibri"/>
              <a:ea typeface="Calibri"/>
              <a:cs typeface="Calibri"/>
              <a:sym typeface="Calibri"/>
            </a:endParaRPr>
          </a:p>
          <a:p>
            <a:pPr indent="-355600" lvl="0" marL="457200" rtl="0" algn="l">
              <a:spcBef>
                <a:spcPts val="120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Staff trained in ASL</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DVDs are available in closed caption</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Microphones at programing events for those hard of hearing</a:t>
            </a:r>
            <a:endParaRPr sz="2000">
              <a:solidFill>
                <a:srgbClr val="000000"/>
              </a:solidFill>
              <a:latin typeface="Calibri"/>
              <a:ea typeface="Calibri"/>
              <a:cs typeface="Calibri"/>
              <a:sym typeface="Calibri"/>
            </a:endParaRPr>
          </a:p>
        </p:txBody>
      </p:sp>
      <p:sp>
        <p:nvSpPr>
          <p:cNvPr id="174" name="Google Shape;174;p30"/>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17</a:t>
            </a:r>
            <a:endParaRPr b="1" sz="12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1"/>
          <p:cNvSpPr txBox="1"/>
          <p:nvPr>
            <p:ph idx="1" type="body"/>
          </p:nvPr>
        </p:nvSpPr>
        <p:spPr>
          <a:xfrm>
            <a:off x="400300" y="3214025"/>
            <a:ext cx="8509500" cy="1624500"/>
          </a:xfrm>
          <a:prstGeom prst="rect">
            <a:avLst/>
          </a:prstGeom>
        </p:spPr>
        <p:txBody>
          <a:bodyPr anchorCtr="0" anchor="ctr" bIns="91425" lIns="91425" spcFirstLastPara="1" rIns="91425" wrap="square" tIns="91425">
            <a:noAutofit/>
          </a:bodyPr>
          <a:lstStyle/>
          <a:p>
            <a:pPr indent="-349250" lvl="0" marL="457200" rtl="0" algn="l">
              <a:lnSpc>
                <a:spcPct val="115000"/>
              </a:lnSpc>
              <a:spcBef>
                <a:spcPts val="0"/>
              </a:spcBef>
              <a:spcAft>
                <a:spcPts val="0"/>
              </a:spcAft>
              <a:buClr>
                <a:schemeClr val="dk1"/>
              </a:buClr>
              <a:buSzPts val="1900"/>
              <a:buAutoNum type="arabicPeriod"/>
            </a:pPr>
            <a:r>
              <a:rPr lang="en" sz="1900">
                <a:solidFill>
                  <a:schemeClr val="dk1"/>
                </a:solidFill>
              </a:rPr>
              <a:t>What are some everyday programs and services available at your library that are examples of Accessible Design?</a:t>
            </a:r>
            <a:endParaRPr sz="1900">
              <a:solidFill>
                <a:schemeClr val="dk1"/>
              </a:solidFill>
            </a:endParaRPr>
          </a:p>
          <a:p>
            <a:pPr indent="-349250" lvl="0" marL="457200" rtl="0" algn="l">
              <a:lnSpc>
                <a:spcPct val="115000"/>
              </a:lnSpc>
              <a:spcBef>
                <a:spcPts val="0"/>
              </a:spcBef>
              <a:spcAft>
                <a:spcPts val="0"/>
              </a:spcAft>
              <a:buClr>
                <a:schemeClr val="dk1"/>
              </a:buClr>
              <a:buSzPts val="1900"/>
              <a:buAutoNum type="arabicPeriod"/>
            </a:pPr>
            <a:r>
              <a:rPr lang="en" sz="1900">
                <a:solidFill>
                  <a:schemeClr val="dk1"/>
                </a:solidFill>
              </a:rPr>
              <a:t>What programs and services could your library use that they don’t currently have or provide?</a:t>
            </a:r>
            <a:endParaRPr sz="1900">
              <a:solidFill>
                <a:schemeClr val="dk1"/>
              </a:solidFill>
            </a:endParaRPr>
          </a:p>
        </p:txBody>
      </p:sp>
      <p:pic>
        <p:nvPicPr>
          <p:cNvPr descr="A stock photo image of a text blurb with three dots. The dots are in light blue and the text blurb is in white with the background in the same light blue as the dots." id="180" name="Google Shape;180;p31" title="Question/Discussion (#4) Photo"/>
          <p:cNvPicPr preferRelativeResize="0"/>
          <p:nvPr/>
        </p:nvPicPr>
        <p:blipFill>
          <a:blip r:embed="rId3">
            <a:alphaModFix/>
          </a:blip>
          <a:stretch>
            <a:fillRect/>
          </a:stretch>
        </p:blipFill>
        <p:spPr>
          <a:xfrm>
            <a:off x="3471225" y="989950"/>
            <a:ext cx="2201549" cy="2201549"/>
          </a:xfrm>
          <a:prstGeom prst="rect">
            <a:avLst/>
          </a:prstGeom>
          <a:noFill/>
          <a:ln>
            <a:noFill/>
          </a:ln>
        </p:spPr>
      </p:pic>
      <p:sp>
        <p:nvSpPr>
          <p:cNvPr id="181" name="Google Shape;181;p31"/>
          <p:cNvSpPr txBox="1"/>
          <p:nvPr/>
        </p:nvSpPr>
        <p:spPr>
          <a:xfrm>
            <a:off x="0" y="486105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18</a:t>
            </a:r>
            <a:endParaRPr b="1" sz="1200"/>
          </a:p>
        </p:txBody>
      </p:sp>
      <p:sp>
        <p:nvSpPr>
          <p:cNvPr id="182" name="Google Shape;182;p31"/>
          <p:cNvSpPr txBox="1"/>
          <p:nvPr/>
        </p:nvSpPr>
        <p:spPr>
          <a:xfrm>
            <a:off x="2878350" y="189550"/>
            <a:ext cx="33873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latin typeface="Calibri"/>
                <a:ea typeface="Calibri"/>
                <a:cs typeface="Calibri"/>
                <a:sym typeface="Calibri"/>
              </a:rPr>
              <a:t>Discussion (#4)</a:t>
            </a:r>
            <a:endParaRPr b="1" sz="40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370550" y="2150850"/>
            <a:ext cx="23955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Welcome!</a:t>
            </a:r>
            <a:endParaRPr b="1" sz="4000">
              <a:latin typeface="Calibri"/>
              <a:ea typeface="Calibri"/>
              <a:cs typeface="Calibri"/>
              <a:sym typeface="Calibri"/>
            </a:endParaRPr>
          </a:p>
        </p:txBody>
      </p:sp>
      <p:pic>
        <p:nvPicPr>
          <p:cNvPr descr="Top left of the PowerPoint slide. Black man in wheelchair next to blue bookcase in a library. The man is reaching to a shelf to pick up a book and is smiling." id="62" name="Google Shape;62;p14" title="Welcome Photo #1"/>
          <p:cNvPicPr preferRelativeResize="0"/>
          <p:nvPr/>
        </p:nvPicPr>
        <p:blipFill rotWithShape="1">
          <a:blip r:embed="rId3">
            <a:alphaModFix/>
          </a:blip>
          <a:srcRect b="0" l="0" r="53812" t="0"/>
          <a:stretch/>
        </p:blipFill>
        <p:spPr>
          <a:xfrm>
            <a:off x="89075" y="228400"/>
            <a:ext cx="3172924" cy="2502175"/>
          </a:xfrm>
          <a:prstGeom prst="rect">
            <a:avLst/>
          </a:prstGeom>
          <a:noFill/>
          <a:ln>
            <a:noFill/>
          </a:ln>
        </p:spPr>
      </p:pic>
      <p:pic>
        <p:nvPicPr>
          <p:cNvPr descr="Bottom right corner of the PowerPoint slide. The image shows a person, off to the side, reading a book. The photo only shows the person from chest level. The background is a bookcase in a library." id="63" name="Google Shape;63;p14" title="Welcome Photo #2"/>
          <p:cNvPicPr preferRelativeResize="0"/>
          <p:nvPr/>
        </p:nvPicPr>
        <p:blipFill rotWithShape="1">
          <a:blip r:embed="rId4">
            <a:alphaModFix/>
          </a:blip>
          <a:srcRect b="13593" l="5712" r="13033" t="6725"/>
          <a:stretch/>
        </p:blipFill>
        <p:spPr>
          <a:xfrm>
            <a:off x="5874600" y="2349100"/>
            <a:ext cx="3067550" cy="2638525"/>
          </a:xfrm>
          <a:prstGeom prst="rect">
            <a:avLst/>
          </a:prstGeom>
          <a:noFill/>
          <a:ln>
            <a:noFill/>
          </a:ln>
        </p:spPr>
      </p:pic>
      <p:sp>
        <p:nvSpPr>
          <p:cNvPr id="64" name="Google Shape;64;p14"/>
          <p:cNvSpPr txBox="1"/>
          <p:nvPr/>
        </p:nvSpPr>
        <p:spPr>
          <a:xfrm>
            <a:off x="0" y="4774200"/>
            <a:ext cx="743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a:t>
            </a:r>
            <a:endParaRPr b="1" sz="12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2"/>
          <p:cNvSpPr txBox="1"/>
          <p:nvPr>
            <p:ph type="title"/>
          </p:nvPr>
        </p:nvSpPr>
        <p:spPr>
          <a:xfrm>
            <a:off x="2719200" y="243550"/>
            <a:ext cx="3705600" cy="77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Universal Design</a:t>
            </a:r>
            <a:endParaRPr b="1" sz="4000">
              <a:latin typeface="Calibri"/>
              <a:ea typeface="Calibri"/>
              <a:cs typeface="Calibri"/>
              <a:sym typeface="Calibri"/>
            </a:endParaRPr>
          </a:p>
        </p:txBody>
      </p:sp>
      <p:sp>
        <p:nvSpPr>
          <p:cNvPr id="188" name="Google Shape;188;p32"/>
          <p:cNvSpPr txBox="1"/>
          <p:nvPr>
            <p:ph idx="1" type="body"/>
          </p:nvPr>
        </p:nvSpPr>
        <p:spPr>
          <a:xfrm>
            <a:off x="311700" y="1263850"/>
            <a:ext cx="8520600" cy="343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Calibri"/>
                <a:ea typeface="Calibri"/>
                <a:cs typeface="Calibri"/>
                <a:sym typeface="Calibri"/>
              </a:rPr>
              <a:t>Universal Design takes the best concepts from Barrier-Free Design and Accessible Design and combines them.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en" sz="2000">
                <a:solidFill>
                  <a:schemeClr val="dk1"/>
                </a:solidFill>
                <a:latin typeface="Calibri"/>
                <a:ea typeface="Calibri"/>
                <a:cs typeface="Calibri"/>
                <a:sym typeface="Calibri"/>
              </a:rPr>
              <a:t>Universal Design refers to creating products and facilities usable by a wide range of people with varying ability levels.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en" sz="2000">
                <a:solidFill>
                  <a:schemeClr val="dk1"/>
                </a:solidFill>
                <a:latin typeface="Calibri"/>
                <a:ea typeface="Calibri"/>
                <a:cs typeface="Calibri"/>
                <a:sym typeface="Calibri"/>
              </a:rPr>
              <a:t>It is intended to benefit all users by making interaction and use comfortable, safe, and accessible. </a:t>
            </a:r>
            <a:endParaRPr sz="2800">
              <a:solidFill>
                <a:schemeClr val="dk1"/>
              </a:solidFill>
              <a:latin typeface="Calibri"/>
              <a:ea typeface="Calibri"/>
              <a:cs typeface="Calibri"/>
              <a:sym typeface="Calibri"/>
            </a:endParaRPr>
          </a:p>
        </p:txBody>
      </p:sp>
      <p:sp>
        <p:nvSpPr>
          <p:cNvPr id="189" name="Google Shape;189;p32"/>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19</a:t>
            </a:r>
            <a:endParaRPr b="1" sz="12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3"/>
          <p:cNvSpPr txBox="1"/>
          <p:nvPr>
            <p:ph type="title"/>
          </p:nvPr>
        </p:nvSpPr>
        <p:spPr>
          <a:xfrm>
            <a:off x="1548150" y="308800"/>
            <a:ext cx="6047700" cy="81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Universal Design Examples</a:t>
            </a:r>
            <a:endParaRPr b="1" sz="4000">
              <a:latin typeface="Calibri"/>
              <a:ea typeface="Calibri"/>
              <a:cs typeface="Calibri"/>
              <a:sym typeface="Calibri"/>
            </a:endParaRPr>
          </a:p>
        </p:txBody>
      </p:sp>
      <p:sp>
        <p:nvSpPr>
          <p:cNvPr id="195" name="Google Shape;195;p33"/>
          <p:cNvSpPr txBox="1"/>
          <p:nvPr>
            <p:ph idx="1" type="body"/>
          </p:nvPr>
        </p:nvSpPr>
        <p:spPr>
          <a:xfrm>
            <a:off x="311700" y="2011350"/>
            <a:ext cx="8520600" cy="21381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Clr>
                <a:schemeClr val="dk1"/>
              </a:buClr>
              <a:buSzPts val="935"/>
              <a:buFont typeface="Arial"/>
              <a:buNone/>
            </a:pPr>
            <a:r>
              <a:rPr lang="en" sz="2000">
                <a:solidFill>
                  <a:schemeClr val="dk1"/>
                </a:solidFill>
                <a:latin typeface="Calibri"/>
                <a:ea typeface="Calibri"/>
                <a:cs typeface="Calibri"/>
                <a:sym typeface="Calibri"/>
              </a:rPr>
              <a:t>Some examples are:</a:t>
            </a:r>
            <a:endParaRPr sz="2000">
              <a:solidFill>
                <a:schemeClr val="dk1"/>
              </a:solidFill>
              <a:latin typeface="Calibri"/>
              <a:ea typeface="Calibri"/>
              <a:cs typeface="Calibri"/>
              <a:sym typeface="Calibri"/>
            </a:endParaRPr>
          </a:p>
          <a:p>
            <a:pPr indent="-355600" lvl="0" marL="457200" rtl="0" algn="l">
              <a:lnSpc>
                <a:spcPct val="95000"/>
              </a:lnSpc>
              <a:spcBef>
                <a:spcPts val="120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Lighting should be warm; don’t use fluorescents</a:t>
            </a:r>
            <a:endParaRPr sz="2000">
              <a:solidFill>
                <a:schemeClr val="dk1"/>
              </a:solidFill>
              <a:latin typeface="Calibri"/>
              <a:ea typeface="Calibri"/>
              <a:cs typeface="Calibri"/>
              <a:sym typeface="Calibri"/>
            </a:endParaRPr>
          </a:p>
          <a:p>
            <a:pPr indent="-355600" lvl="0" marL="457200" rtl="0" algn="l">
              <a:lnSpc>
                <a:spcPct val="95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Use colors that can be identified by people with all types of color vision</a:t>
            </a:r>
            <a:endParaRPr sz="2000">
              <a:solidFill>
                <a:schemeClr val="dk1"/>
              </a:solidFill>
              <a:latin typeface="Calibri"/>
              <a:ea typeface="Calibri"/>
              <a:cs typeface="Calibri"/>
              <a:sym typeface="Calibri"/>
            </a:endParaRPr>
          </a:p>
          <a:p>
            <a:pPr indent="-355600" lvl="0" marL="457200" rtl="0" algn="l">
              <a:lnSpc>
                <a:spcPct val="95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Present information in different forms (text, audio, visual, etc.)</a:t>
            </a:r>
            <a:endParaRPr>
              <a:latin typeface="Calibri"/>
              <a:ea typeface="Calibri"/>
              <a:cs typeface="Calibri"/>
              <a:sym typeface="Calibri"/>
            </a:endParaRPr>
          </a:p>
        </p:txBody>
      </p:sp>
      <p:sp>
        <p:nvSpPr>
          <p:cNvPr id="196" name="Google Shape;196;p33"/>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20</a:t>
            </a:r>
            <a:endParaRPr b="1" sz="12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4"/>
          <p:cNvSpPr txBox="1"/>
          <p:nvPr>
            <p:ph type="title"/>
          </p:nvPr>
        </p:nvSpPr>
        <p:spPr>
          <a:xfrm>
            <a:off x="1150950" y="192375"/>
            <a:ext cx="6842100" cy="81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7 Principles of Universal Design</a:t>
            </a:r>
            <a:endParaRPr b="1" sz="4000">
              <a:latin typeface="Calibri"/>
              <a:ea typeface="Calibri"/>
              <a:cs typeface="Calibri"/>
              <a:sym typeface="Calibri"/>
            </a:endParaRPr>
          </a:p>
        </p:txBody>
      </p:sp>
      <p:sp>
        <p:nvSpPr>
          <p:cNvPr id="202" name="Google Shape;202;p34"/>
          <p:cNvSpPr txBox="1"/>
          <p:nvPr>
            <p:ph idx="1" type="body"/>
          </p:nvPr>
        </p:nvSpPr>
        <p:spPr>
          <a:xfrm>
            <a:off x="337650" y="1321388"/>
            <a:ext cx="8468700" cy="2908200"/>
          </a:xfrm>
          <a:prstGeom prst="rect">
            <a:avLst/>
          </a:prstGeom>
        </p:spPr>
        <p:txBody>
          <a:bodyPr anchorCtr="0" anchor="t" bIns="91425" lIns="91425" spcFirstLastPara="1" rIns="91425" wrap="square" tIns="91425">
            <a:noAutofit/>
          </a:bodyPr>
          <a:lstStyle/>
          <a:p>
            <a:pPr indent="-355600" lvl="0" marL="457200" rtl="0" algn="l">
              <a:lnSpc>
                <a:spcPct val="105000"/>
              </a:lnSpc>
              <a:spcBef>
                <a:spcPts val="1000"/>
              </a:spcBef>
              <a:spcAft>
                <a:spcPts val="0"/>
              </a:spcAft>
              <a:buClr>
                <a:srgbClr val="000000"/>
              </a:buClr>
              <a:buSzPts val="2000"/>
              <a:buFont typeface="Calibri"/>
              <a:buAutoNum type="arabicPeriod"/>
            </a:pPr>
            <a:r>
              <a:rPr lang="en" sz="2000" u="sng">
                <a:solidFill>
                  <a:srgbClr val="000000"/>
                </a:solidFill>
                <a:latin typeface="Calibri"/>
                <a:ea typeface="Calibri"/>
                <a:cs typeface="Calibri"/>
                <a:sym typeface="Calibri"/>
              </a:rPr>
              <a:t>Equitable Use </a:t>
            </a:r>
            <a:r>
              <a:rPr lang="en" sz="2000">
                <a:solidFill>
                  <a:srgbClr val="000000"/>
                </a:solidFill>
                <a:latin typeface="Calibri"/>
                <a:ea typeface="Calibri"/>
                <a:cs typeface="Calibri"/>
                <a:sym typeface="Calibri"/>
              </a:rPr>
              <a:t>- The design is useful and marketable to people with diverse abilities.</a:t>
            </a:r>
            <a:endParaRPr sz="2000">
              <a:solidFill>
                <a:srgbClr val="000000"/>
              </a:solidFill>
              <a:latin typeface="Calibri"/>
              <a:ea typeface="Calibri"/>
              <a:cs typeface="Calibri"/>
              <a:sym typeface="Calibri"/>
            </a:endParaRPr>
          </a:p>
          <a:p>
            <a:pPr indent="-355600" lvl="0" marL="457200" rtl="0" algn="l">
              <a:lnSpc>
                <a:spcPct val="105000"/>
              </a:lnSpc>
              <a:spcBef>
                <a:spcPts val="1000"/>
              </a:spcBef>
              <a:spcAft>
                <a:spcPts val="0"/>
              </a:spcAft>
              <a:buClr>
                <a:srgbClr val="000000"/>
              </a:buClr>
              <a:buSzPts val="2000"/>
              <a:buFont typeface="Calibri"/>
              <a:buAutoNum type="arabicPeriod"/>
            </a:pPr>
            <a:r>
              <a:rPr lang="en" sz="2000" u="sng">
                <a:solidFill>
                  <a:srgbClr val="000000"/>
                </a:solidFill>
                <a:latin typeface="Calibri"/>
                <a:ea typeface="Calibri"/>
                <a:cs typeface="Calibri"/>
                <a:sym typeface="Calibri"/>
              </a:rPr>
              <a:t>Flexibility in Use</a:t>
            </a:r>
            <a:r>
              <a:rPr lang="en" sz="2000">
                <a:solidFill>
                  <a:srgbClr val="000000"/>
                </a:solidFill>
                <a:latin typeface="Calibri"/>
                <a:ea typeface="Calibri"/>
                <a:cs typeface="Calibri"/>
                <a:sym typeface="Calibri"/>
              </a:rPr>
              <a:t> - The design accommodates a wide range of individual pref</a:t>
            </a:r>
            <a:r>
              <a:rPr lang="en" sz="2000">
                <a:solidFill>
                  <a:srgbClr val="000000"/>
                </a:solidFill>
                <a:latin typeface="Calibri"/>
                <a:ea typeface="Calibri"/>
                <a:cs typeface="Calibri"/>
                <a:sym typeface="Calibri"/>
              </a:rPr>
              <a:t>e</a:t>
            </a:r>
            <a:r>
              <a:rPr lang="en" sz="2000">
                <a:solidFill>
                  <a:srgbClr val="000000"/>
                </a:solidFill>
                <a:latin typeface="Calibri"/>
                <a:ea typeface="Calibri"/>
                <a:cs typeface="Calibri"/>
                <a:sym typeface="Calibri"/>
              </a:rPr>
              <a:t>rences and abilities.</a:t>
            </a:r>
            <a:endParaRPr sz="2000">
              <a:solidFill>
                <a:srgbClr val="000000"/>
              </a:solidFill>
              <a:latin typeface="Calibri"/>
              <a:ea typeface="Calibri"/>
              <a:cs typeface="Calibri"/>
              <a:sym typeface="Calibri"/>
            </a:endParaRPr>
          </a:p>
          <a:p>
            <a:pPr indent="-355600" lvl="0" marL="457200" rtl="0" algn="l">
              <a:lnSpc>
                <a:spcPct val="105000"/>
              </a:lnSpc>
              <a:spcBef>
                <a:spcPts val="1000"/>
              </a:spcBef>
              <a:spcAft>
                <a:spcPts val="0"/>
              </a:spcAft>
              <a:buClr>
                <a:srgbClr val="000000"/>
              </a:buClr>
              <a:buSzPts val="2000"/>
              <a:buFont typeface="Calibri"/>
              <a:buAutoNum type="arabicPeriod"/>
            </a:pPr>
            <a:r>
              <a:rPr lang="en" sz="2000" u="sng">
                <a:solidFill>
                  <a:srgbClr val="000000"/>
                </a:solidFill>
                <a:latin typeface="Calibri"/>
                <a:ea typeface="Calibri"/>
                <a:cs typeface="Calibri"/>
                <a:sym typeface="Calibri"/>
              </a:rPr>
              <a:t>Simple and Intuitive Use</a:t>
            </a:r>
            <a:r>
              <a:rPr lang="en" sz="2000">
                <a:solidFill>
                  <a:srgbClr val="000000"/>
                </a:solidFill>
                <a:latin typeface="Calibri"/>
                <a:ea typeface="Calibri"/>
                <a:cs typeface="Calibri"/>
                <a:sym typeface="Calibri"/>
              </a:rPr>
              <a:t> - Use of the design is easy to understand, regardless of the user's experience, knowledge, language skills, or current concentration level.</a:t>
            </a:r>
            <a:endParaRPr sz="2000">
              <a:solidFill>
                <a:srgbClr val="000000"/>
              </a:solidFill>
              <a:latin typeface="Calibri"/>
              <a:ea typeface="Calibri"/>
              <a:cs typeface="Calibri"/>
              <a:sym typeface="Calibri"/>
            </a:endParaRPr>
          </a:p>
          <a:p>
            <a:pPr indent="0" lvl="0" marL="0" rtl="0" algn="l">
              <a:lnSpc>
                <a:spcPct val="105000"/>
              </a:lnSpc>
              <a:spcBef>
                <a:spcPts val="1000"/>
              </a:spcBef>
              <a:spcAft>
                <a:spcPts val="1200"/>
              </a:spcAft>
              <a:buSzPts val="852"/>
              <a:buNone/>
            </a:pPr>
            <a:r>
              <a:t/>
            </a:r>
            <a:endParaRPr sz="1500">
              <a:solidFill>
                <a:srgbClr val="000000"/>
              </a:solidFill>
            </a:endParaRPr>
          </a:p>
        </p:txBody>
      </p:sp>
      <p:sp>
        <p:nvSpPr>
          <p:cNvPr id="203" name="Google Shape;203;p34"/>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21</a:t>
            </a:r>
            <a:endParaRPr b="1" sz="12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5"/>
          <p:cNvSpPr txBox="1"/>
          <p:nvPr>
            <p:ph type="title"/>
          </p:nvPr>
        </p:nvSpPr>
        <p:spPr>
          <a:xfrm>
            <a:off x="1204850" y="435775"/>
            <a:ext cx="6615600" cy="74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7 Principles of UD - Continued</a:t>
            </a:r>
            <a:endParaRPr b="1" sz="4000">
              <a:latin typeface="Calibri"/>
              <a:ea typeface="Calibri"/>
              <a:cs typeface="Calibri"/>
              <a:sym typeface="Calibri"/>
            </a:endParaRPr>
          </a:p>
        </p:txBody>
      </p:sp>
      <p:sp>
        <p:nvSpPr>
          <p:cNvPr id="209" name="Google Shape;209;p35"/>
          <p:cNvSpPr txBox="1"/>
          <p:nvPr>
            <p:ph idx="1" type="body"/>
          </p:nvPr>
        </p:nvSpPr>
        <p:spPr>
          <a:xfrm>
            <a:off x="311700" y="1919413"/>
            <a:ext cx="8520600" cy="2103000"/>
          </a:xfrm>
          <a:prstGeom prst="rect">
            <a:avLst/>
          </a:prstGeom>
        </p:spPr>
        <p:txBody>
          <a:bodyPr anchorCtr="0" anchor="t" bIns="91425" lIns="91425" spcFirstLastPara="1" rIns="91425" wrap="square" tIns="91425">
            <a:normAutofit/>
          </a:bodyPr>
          <a:lstStyle/>
          <a:p>
            <a:pPr indent="-355600" lvl="0" marL="457200" rtl="0" algn="l">
              <a:lnSpc>
                <a:spcPct val="105000"/>
              </a:lnSpc>
              <a:spcBef>
                <a:spcPts val="1000"/>
              </a:spcBef>
              <a:spcAft>
                <a:spcPts val="0"/>
              </a:spcAft>
              <a:buClr>
                <a:schemeClr val="dk1"/>
              </a:buClr>
              <a:buSzPts val="2000"/>
              <a:buFont typeface="Calibri"/>
              <a:buAutoNum type="arabicPeriod" startAt="4"/>
            </a:pPr>
            <a:r>
              <a:rPr lang="en" sz="2000" u="sng">
                <a:solidFill>
                  <a:schemeClr val="dk1"/>
                </a:solidFill>
                <a:latin typeface="Calibri"/>
                <a:ea typeface="Calibri"/>
                <a:cs typeface="Calibri"/>
                <a:sym typeface="Calibri"/>
              </a:rPr>
              <a:t>Perceptible Information</a:t>
            </a:r>
            <a:r>
              <a:rPr lang="en" sz="2000">
                <a:solidFill>
                  <a:schemeClr val="dk1"/>
                </a:solidFill>
                <a:latin typeface="Calibri"/>
                <a:ea typeface="Calibri"/>
                <a:cs typeface="Calibri"/>
                <a:sym typeface="Calibri"/>
              </a:rPr>
              <a:t> - The design communicates necessary information effectively to the user, regardless of ambient conditions or the user's sensory abilities.</a:t>
            </a:r>
            <a:endParaRPr sz="2000">
              <a:solidFill>
                <a:schemeClr val="dk1"/>
              </a:solidFill>
              <a:latin typeface="Calibri"/>
              <a:ea typeface="Calibri"/>
              <a:cs typeface="Calibri"/>
              <a:sym typeface="Calibri"/>
            </a:endParaRPr>
          </a:p>
          <a:p>
            <a:pPr indent="-342900" lvl="0" marL="457200" rtl="0" algn="l">
              <a:lnSpc>
                <a:spcPct val="105000"/>
              </a:lnSpc>
              <a:spcBef>
                <a:spcPts val="1000"/>
              </a:spcBef>
              <a:spcAft>
                <a:spcPts val="1000"/>
              </a:spcAft>
              <a:buClr>
                <a:schemeClr val="dk1"/>
              </a:buClr>
              <a:buSzPts val="1800"/>
              <a:buFont typeface="Calibri"/>
              <a:buAutoNum type="arabicPeriod" startAt="4"/>
            </a:pPr>
            <a:r>
              <a:rPr lang="en" sz="2000" u="sng">
                <a:solidFill>
                  <a:schemeClr val="dk1"/>
                </a:solidFill>
                <a:latin typeface="Calibri"/>
                <a:ea typeface="Calibri"/>
                <a:cs typeface="Calibri"/>
                <a:sym typeface="Calibri"/>
              </a:rPr>
              <a:t>Tolerance for Erro</a:t>
            </a:r>
            <a:r>
              <a:rPr lang="en" sz="2000">
                <a:solidFill>
                  <a:schemeClr val="dk1"/>
                </a:solidFill>
                <a:latin typeface="Calibri"/>
                <a:ea typeface="Calibri"/>
                <a:cs typeface="Calibri"/>
                <a:sym typeface="Calibri"/>
              </a:rPr>
              <a:t>r - The design minimizes hazards and the adverse consequences of accidental or unintended actions</a:t>
            </a:r>
            <a:r>
              <a:rPr lang="en" sz="1500">
                <a:solidFill>
                  <a:schemeClr val="dk1"/>
                </a:solidFill>
                <a:latin typeface="Calibri"/>
                <a:ea typeface="Calibri"/>
                <a:cs typeface="Calibri"/>
                <a:sym typeface="Calibri"/>
              </a:rPr>
              <a:t>.</a:t>
            </a:r>
            <a:endParaRPr>
              <a:latin typeface="Calibri"/>
              <a:ea typeface="Calibri"/>
              <a:cs typeface="Calibri"/>
              <a:sym typeface="Calibri"/>
            </a:endParaRPr>
          </a:p>
        </p:txBody>
      </p:sp>
      <p:sp>
        <p:nvSpPr>
          <p:cNvPr id="210" name="Google Shape;210;p35"/>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22</a:t>
            </a:r>
            <a:endParaRPr b="1" sz="12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6"/>
          <p:cNvSpPr txBox="1"/>
          <p:nvPr>
            <p:ph type="title"/>
          </p:nvPr>
        </p:nvSpPr>
        <p:spPr>
          <a:xfrm>
            <a:off x="1844700" y="328100"/>
            <a:ext cx="5454600" cy="82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7 Principles of UD - Cont.</a:t>
            </a:r>
            <a:endParaRPr b="1" sz="4000">
              <a:latin typeface="Calibri"/>
              <a:ea typeface="Calibri"/>
              <a:cs typeface="Calibri"/>
              <a:sym typeface="Calibri"/>
            </a:endParaRPr>
          </a:p>
        </p:txBody>
      </p:sp>
      <p:sp>
        <p:nvSpPr>
          <p:cNvPr id="216" name="Google Shape;216;p36"/>
          <p:cNvSpPr txBox="1"/>
          <p:nvPr>
            <p:ph idx="1" type="body"/>
          </p:nvPr>
        </p:nvSpPr>
        <p:spPr>
          <a:xfrm>
            <a:off x="311700" y="1852450"/>
            <a:ext cx="8520600" cy="2135400"/>
          </a:xfrm>
          <a:prstGeom prst="rect">
            <a:avLst/>
          </a:prstGeom>
        </p:spPr>
        <p:txBody>
          <a:bodyPr anchorCtr="0" anchor="t" bIns="91425" lIns="91425" spcFirstLastPara="1" rIns="91425" wrap="square" tIns="91425">
            <a:normAutofit/>
          </a:bodyPr>
          <a:lstStyle/>
          <a:p>
            <a:pPr indent="-355600" lvl="0" marL="457200" rtl="0" algn="l">
              <a:lnSpc>
                <a:spcPct val="105000"/>
              </a:lnSpc>
              <a:spcBef>
                <a:spcPts val="1000"/>
              </a:spcBef>
              <a:spcAft>
                <a:spcPts val="0"/>
              </a:spcAft>
              <a:buClr>
                <a:schemeClr val="dk1"/>
              </a:buClr>
              <a:buSzPts val="2000"/>
              <a:buFont typeface="Calibri"/>
              <a:buAutoNum type="arabicPeriod" startAt="6"/>
            </a:pPr>
            <a:r>
              <a:rPr lang="en" sz="2000" u="sng">
                <a:solidFill>
                  <a:schemeClr val="dk1"/>
                </a:solidFill>
                <a:latin typeface="Calibri"/>
                <a:ea typeface="Calibri"/>
                <a:cs typeface="Calibri"/>
                <a:sym typeface="Calibri"/>
              </a:rPr>
              <a:t>Low Physical Effort</a:t>
            </a:r>
            <a:r>
              <a:rPr lang="en" sz="2000">
                <a:solidFill>
                  <a:schemeClr val="dk1"/>
                </a:solidFill>
                <a:latin typeface="Calibri"/>
                <a:ea typeface="Calibri"/>
                <a:cs typeface="Calibri"/>
                <a:sym typeface="Calibri"/>
              </a:rPr>
              <a:t> - The design can be used efficiently and comfortably with a minimum of fatigue.</a:t>
            </a:r>
            <a:endParaRPr sz="2000">
              <a:solidFill>
                <a:schemeClr val="dk1"/>
              </a:solidFill>
              <a:latin typeface="Calibri"/>
              <a:ea typeface="Calibri"/>
              <a:cs typeface="Calibri"/>
              <a:sym typeface="Calibri"/>
            </a:endParaRPr>
          </a:p>
          <a:p>
            <a:pPr indent="-355600" lvl="0" marL="457200" rtl="0" algn="l">
              <a:lnSpc>
                <a:spcPct val="105000"/>
              </a:lnSpc>
              <a:spcBef>
                <a:spcPts val="1000"/>
              </a:spcBef>
              <a:spcAft>
                <a:spcPts val="1000"/>
              </a:spcAft>
              <a:buClr>
                <a:schemeClr val="dk1"/>
              </a:buClr>
              <a:buSzPts val="2000"/>
              <a:buFont typeface="Calibri"/>
              <a:buAutoNum type="arabicPeriod" startAt="6"/>
            </a:pPr>
            <a:r>
              <a:rPr lang="en" sz="2000" u="sng">
                <a:solidFill>
                  <a:schemeClr val="dk1"/>
                </a:solidFill>
                <a:latin typeface="Calibri"/>
                <a:ea typeface="Calibri"/>
                <a:cs typeface="Calibri"/>
                <a:sym typeface="Calibri"/>
              </a:rPr>
              <a:t>Size and Space for Approach and Use</a:t>
            </a:r>
            <a:r>
              <a:rPr lang="en" sz="2000">
                <a:solidFill>
                  <a:schemeClr val="dk1"/>
                </a:solidFill>
                <a:latin typeface="Calibri"/>
                <a:ea typeface="Calibri"/>
                <a:cs typeface="Calibri"/>
                <a:sym typeface="Calibri"/>
              </a:rPr>
              <a:t> - Appropriate size and space is provided for approach, reach, manipulation, and use regardless of user's body size, posture, or mobility.</a:t>
            </a:r>
            <a:endParaRPr sz="2300">
              <a:latin typeface="Calibri"/>
              <a:ea typeface="Calibri"/>
              <a:cs typeface="Calibri"/>
              <a:sym typeface="Calibri"/>
            </a:endParaRPr>
          </a:p>
        </p:txBody>
      </p:sp>
      <p:sp>
        <p:nvSpPr>
          <p:cNvPr id="217" name="Google Shape;217;p36"/>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23</a:t>
            </a:r>
            <a:endParaRPr b="1" sz="12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7"/>
          <p:cNvSpPr txBox="1"/>
          <p:nvPr>
            <p:ph type="title"/>
          </p:nvPr>
        </p:nvSpPr>
        <p:spPr>
          <a:xfrm>
            <a:off x="1542500" y="289500"/>
            <a:ext cx="6087600" cy="636900"/>
          </a:xfrm>
          <a:prstGeom prst="rect">
            <a:avLst/>
          </a:prstGeom>
        </p:spPr>
        <p:txBody>
          <a:bodyPr anchorCtr="0" anchor="t" bIns="91425" lIns="91425" spcFirstLastPara="1" rIns="91425" wrap="square" tIns="91425">
            <a:noAutofit/>
          </a:bodyPr>
          <a:lstStyle/>
          <a:p>
            <a:pPr indent="-482600" lvl="0" marL="457200" rtl="0" algn="l">
              <a:spcBef>
                <a:spcPts val="0"/>
              </a:spcBef>
              <a:spcAft>
                <a:spcPts val="0"/>
              </a:spcAft>
              <a:buSzPts val="4000"/>
              <a:buFont typeface="Calibri"/>
              <a:buAutoNum type="arabicPeriod"/>
            </a:pPr>
            <a:r>
              <a:rPr b="1" lang="en" sz="4000">
                <a:latin typeface="Calibri"/>
                <a:ea typeface="Calibri"/>
                <a:cs typeface="Calibri"/>
                <a:sym typeface="Calibri"/>
              </a:rPr>
              <a:t>Equitable Use Example</a:t>
            </a:r>
            <a:r>
              <a:rPr lang="en" sz="4000">
                <a:latin typeface="Calibri"/>
                <a:ea typeface="Calibri"/>
                <a:cs typeface="Calibri"/>
                <a:sym typeface="Calibri"/>
              </a:rPr>
              <a:t> </a:t>
            </a:r>
            <a:endParaRPr sz="4000">
              <a:latin typeface="Calibri"/>
              <a:ea typeface="Calibri"/>
              <a:cs typeface="Calibri"/>
              <a:sym typeface="Calibri"/>
            </a:endParaRPr>
          </a:p>
        </p:txBody>
      </p:sp>
      <p:pic>
        <p:nvPicPr>
          <p:cNvPr descr="Stock photo image of a book." id="223" name="Google Shape;223;p37" title="Equitable Use Example Photo #1"/>
          <p:cNvPicPr preferRelativeResize="0"/>
          <p:nvPr/>
        </p:nvPicPr>
        <p:blipFill>
          <a:blip r:embed="rId3">
            <a:alphaModFix/>
          </a:blip>
          <a:stretch>
            <a:fillRect/>
          </a:stretch>
        </p:blipFill>
        <p:spPr>
          <a:xfrm>
            <a:off x="1214975" y="1478950"/>
            <a:ext cx="2401949" cy="2401949"/>
          </a:xfrm>
          <a:prstGeom prst="rect">
            <a:avLst/>
          </a:prstGeom>
          <a:noFill/>
          <a:ln>
            <a:noFill/>
          </a:ln>
        </p:spPr>
      </p:pic>
      <p:pic>
        <p:nvPicPr>
          <p:cNvPr descr="Stock photo of an old movie camera." id="224" name="Google Shape;224;p37" title="Equitable Use Example Photo #2"/>
          <p:cNvPicPr preferRelativeResize="0"/>
          <p:nvPr/>
        </p:nvPicPr>
        <p:blipFill>
          <a:blip r:embed="rId4">
            <a:alphaModFix/>
          </a:blip>
          <a:stretch>
            <a:fillRect/>
          </a:stretch>
        </p:blipFill>
        <p:spPr>
          <a:xfrm>
            <a:off x="5300100" y="1478960"/>
            <a:ext cx="2516474" cy="2516474"/>
          </a:xfrm>
          <a:prstGeom prst="rect">
            <a:avLst/>
          </a:prstGeom>
          <a:noFill/>
          <a:ln>
            <a:noFill/>
          </a:ln>
        </p:spPr>
      </p:pic>
      <p:sp>
        <p:nvSpPr>
          <p:cNvPr id="225" name="Google Shape;225;p37"/>
          <p:cNvSpPr txBox="1"/>
          <p:nvPr/>
        </p:nvSpPr>
        <p:spPr>
          <a:xfrm>
            <a:off x="1109700" y="4127700"/>
            <a:ext cx="6924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Provide a variety of materials such as audiobooks, articles, books, websites, and/or videos on a particular topic.</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26" name="Google Shape;226;p37"/>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24</a:t>
            </a:r>
            <a:endParaRPr b="1" sz="12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8"/>
          <p:cNvSpPr txBox="1"/>
          <p:nvPr>
            <p:ph type="title"/>
          </p:nvPr>
        </p:nvSpPr>
        <p:spPr>
          <a:xfrm>
            <a:off x="2464050" y="358175"/>
            <a:ext cx="4215900" cy="771000"/>
          </a:xfrm>
          <a:prstGeom prst="rect">
            <a:avLst/>
          </a:prstGeom>
        </p:spPr>
        <p:txBody>
          <a:bodyPr anchorCtr="0" anchor="t" bIns="91425" lIns="91425" spcFirstLastPara="1" rIns="91425" wrap="square" tIns="91425">
            <a:noAutofit/>
          </a:bodyPr>
          <a:lstStyle/>
          <a:p>
            <a:pPr indent="-482600" lvl="0" marL="457200" rtl="0" algn="l">
              <a:spcBef>
                <a:spcPts val="0"/>
              </a:spcBef>
              <a:spcAft>
                <a:spcPts val="0"/>
              </a:spcAft>
              <a:buSzPts val="4000"/>
              <a:buFont typeface="Calibri"/>
              <a:buAutoNum type="arabicPeriod" startAt="2"/>
            </a:pPr>
            <a:r>
              <a:rPr b="1" lang="en" sz="4000">
                <a:latin typeface="Calibri"/>
                <a:ea typeface="Calibri"/>
                <a:cs typeface="Calibri"/>
                <a:sym typeface="Calibri"/>
              </a:rPr>
              <a:t>Flexibility in Use</a:t>
            </a:r>
            <a:endParaRPr b="1" sz="4000">
              <a:latin typeface="Calibri"/>
              <a:ea typeface="Calibri"/>
              <a:cs typeface="Calibri"/>
              <a:sym typeface="Calibri"/>
            </a:endParaRPr>
          </a:p>
        </p:txBody>
      </p:sp>
      <p:pic>
        <p:nvPicPr>
          <p:cNvPr descr="Stock Photo image of a two person couch. Black." id="232" name="Google Shape;232;p38" title="Flexibility in Use Photo #1"/>
          <p:cNvPicPr preferRelativeResize="0"/>
          <p:nvPr/>
        </p:nvPicPr>
        <p:blipFill>
          <a:blip r:embed="rId3">
            <a:alphaModFix/>
          </a:blip>
          <a:stretch>
            <a:fillRect/>
          </a:stretch>
        </p:blipFill>
        <p:spPr>
          <a:xfrm>
            <a:off x="627475" y="1406075"/>
            <a:ext cx="2904451" cy="2182874"/>
          </a:xfrm>
          <a:prstGeom prst="rect">
            <a:avLst/>
          </a:prstGeom>
          <a:noFill/>
          <a:ln>
            <a:noFill/>
          </a:ln>
        </p:spPr>
      </p:pic>
      <p:pic>
        <p:nvPicPr>
          <p:cNvPr descr="Stock photo of a chair with arm rests. Black." id="233" name="Google Shape;233;p38" title="Flexibility in Use Photo #2"/>
          <p:cNvPicPr preferRelativeResize="0"/>
          <p:nvPr/>
        </p:nvPicPr>
        <p:blipFill>
          <a:blip r:embed="rId4">
            <a:alphaModFix/>
          </a:blip>
          <a:stretch>
            <a:fillRect/>
          </a:stretch>
        </p:blipFill>
        <p:spPr>
          <a:xfrm>
            <a:off x="4202400" y="1401416"/>
            <a:ext cx="1989574" cy="2340659"/>
          </a:xfrm>
          <a:prstGeom prst="rect">
            <a:avLst/>
          </a:prstGeom>
          <a:noFill/>
          <a:ln>
            <a:noFill/>
          </a:ln>
        </p:spPr>
      </p:pic>
      <p:pic>
        <p:nvPicPr>
          <p:cNvPr descr="Stock photo image of an office chair with wheels. Black and silver." id="234" name="Google Shape;234;p38" title="Flexibility in Use Photo #3"/>
          <p:cNvPicPr preferRelativeResize="0"/>
          <p:nvPr/>
        </p:nvPicPr>
        <p:blipFill>
          <a:blip r:embed="rId5">
            <a:alphaModFix/>
          </a:blip>
          <a:stretch>
            <a:fillRect/>
          </a:stretch>
        </p:blipFill>
        <p:spPr>
          <a:xfrm>
            <a:off x="7240775" y="1774000"/>
            <a:ext cx="1099400" cy="1595501"/>
          </a:xfrm>
          <a:prstGeom prst="rect">
            <a:avLst/>
          </a:prstGeom>
          <a:noFill/>
          <a:ln>
            <a:noFill/>
          </a:ln>
        </p:spPr>
      </p:pic>
      <p:sp>
        <p:nvSpPr>
          <p:cNvPr id="235" name="Google Shape;235;p38"/>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25</a:t>
            </a:r>
            <a:endParaRPr b="1" sz="1200"/>
          </a:p>
        </p:txBody>
      </p:sp>
      <p:sp>
        <p:nvSpPr>
          <p:cNvPr id="236" name="Google Shape;236;p38"/>
          <p:cNvSpPr txBox="1"/>
          <p:nvPr/>
        </p:nvSpPr>
        <p:spPr>
          <a:xfrm>
            <a:off x="1053450" y="3865850"/>
            <a:ext cx="7037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Libraries that have only one style of seating arrangements are not designed for all. </a:t>
            </a:r>
            <a:endParaRPr sz="200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9"/>
          <p:cNvSpPr txBox="1"/>
          <p:nvPr>
            <p:ph type="title"/>
          </p:nvPr>
        </p:nvSpPr>
        <p:spPr>
          <a:xfrm>
            <a:off x="1772575" y="322300"/>
            <a:ext cx="5919600" cy="740400"/>
          </a:xfrm>
          <a:prstGeom prst="rect">
            <a:avLst/>
          </a:prstGeom>
        </p:spPr>
        <p:txBody>
          <a:bodyPr anchorCtr="0" anchor="t" bIns="91425" lIns="91425" spcFirstLastPara="1" rIns="91425" wrap="square" tIns="91425">
            <a:noAutofit/>
          </a:bodyPr>
          <a:lstStyle/>
          <a:p>
            <a:pPr indent="-482600" lvl="0" marL="457200" rtl="0" algn="l">
              <a:lnSpc>
                <a:spcPct val="115000"/>
              </a:lnSpc>
              <a:spcBef>
                <a:spcPts val="0"/>
              </a:spcBef>
              <a:spcAft>
                <a:spcPts val="0"/>
              </a:spcAft>
              <a:buSzPts val="4000"/>
              <a:buFont typeface="Calibri"/>
              <a:buAutoNum type="arabicPeriod" startAt="3"/>
            </a:pPr>
            <a:r>
              <a:rPr b="1" lang="en" sz="4000">
                <a:latin typeface="Calibri"/>
                <a:ea typeface="Calibri"/>
                <a:cs typeface="Calibri"/>
                <a:sym typeface="Calibri"/>
              </a:rPr>
              <a:t>Simple and Intuitive Use</a:t>
            </a:r>
            <a:endParaRPr b="1" sz="4000">
              <a:latin typeface="Calibri"/>
              <a:ea typeface="Calibri"/>
              <a:cs typeface="Calibri"/>
              <a:sym typeface="Calibri"/>
            </a:endParaRPr>
          </a:p>
        </p:txBody>
      </p:sp>
      <p:pic>
        <p:nvPicPr>
          <p:cNvPr descr="Image of a sign that shows a person walking up a flight of stairs holding a handrail. The person, handrail, and stairs are in white, the background is in black." id="242" name="Google Shape;242;p39" title="Stair Sign Photo"/>
          <p:cNvPicPr preferRelativeResize="0"/>
          <p:nvPr/>
        </p:nvPicPr>
        <p:blipFill>
          <a:blip r:embed="rId3">
            <a:alphaModFix/>
          </a:blip>
          <a:stretch>
            <a:fillRect/>
          </a:stretch>
        </p:blipFill>
        <p:spPr>
          <a:xfrm>
            <a:off x="3599500" y="1279600"/>
            <a:ext cx="2265750" cy="2265750"/>
          </a:xfrm>
          <a:prstGeom prst="rect">
            <a:avLst/>
          </a:prstGeom>
          <a:noFill/>
          <a:ln>
            <a:noFill/>
          </a:ln>
        </p:spPr>
      </p:pic>
      <p:sp>
        <p:nvSpPr>
          <p:cNvPr id="243" name="Google Shape;243;p39"/>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26</a:t>
            </a:r>
            <a:endParaRPr b="1" sz="1200"/>
          </a:p>
        </p:txBody>
      </p:sp>
      <p:sp>
        <p:nvSpPr>
          <p:cNvPr id="244" name="Google Shape;244;p39"/>
          <p:cNvSpPr txBox="1"/>
          <p:nvPr/>
        </p:nvSpPr>
        <p:spPr>
          <a:xfrm>
            <a:off x="1065325" y="3881850"/>
            <a:ext cx="7334100" cy="846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Use signage that has wording, easily recognizable symbols, and braille.</a:t>
            </a:r>
            <a:endParaRPr sz="2000">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40"/>
          <p:cNvSpPr txBox="1"/>
          <p:nvPr>
            <p:ph type="title"/>
          </p:nvPr>
        </p:nvSpPr>
        <p:spPr>
          <a:xfrm>
            <a:off x="1615650" y="242050"/>
            <a:ext cx="5912700" cy="829200"/>
          </a:xfrm>
          <a:prstGeom prst="rect">
            <a:avLst/>
          </a:prstGeom>
        </p:spPr>
        <p:txBody>
          <a:bodyPr anchorCtr="0" anchor="t" bIns="91425" lIns="91425" spcFirstLastPara="1" rIns="91425" wrap="square" tIns="91425">
            <a:normAutofit/>
          </a:bodyPr>
          <a:lstStyle/>
          <a:p>
            <a:pPr indent="-482600" lvl="0" marL="457200" rtl="0" algn="l">
              <a:spcBef>
                <a:spcPts val="0"/>
              </a:spcBef>
              <a:spcAft>
                <a:spcPts val="0"/>
              </a:spcAft>
              <a:buSzPts val="4000"/>
              <a:buFont typeface="Calibri"/>
              <a:buAutoNum type="arabicPeriod" startAt="4"/>
            </a:pPr>
            <a:r>
              <a:rPr b="1" lang="en" sz="4000">
                <a:latin typeface="Calibri"/>
                <a:ea typeface="Calibri"/>
                <a:cs typeface="Calibri"/>
                <a:sym typeface="Calibri"/>
              </a:rPr>
              <a:t>Perceptible Information</a:t>
            </a:r>
            <a:endParaRPr b="1" sz="4000">
              <a:latin typeface="Calibri"/>
              <a:ea typeface="Calibri"/>
              <a:cs typeface="Calibri"/>
              <a:sym typeface="Calibri"/>
            </a:endParaRPr>
          </a:p>
        </p:txBody>
      </p:sp>
      <p:pic>
        <p:nvPicPr>
          <p:cNvPr descr="Stock image of a map with a red locator pointing to a corner street. The map has green for fields, blue for water, and brown for building. Yellow indicates roads." id="250" name="Google Shape;250;p40" title="Map Photo"/>
          <p:cNvPicPr preferRelativeResize="0"/>
          <p:nvPr/>
        </p:nvPicPr>
        <p:blipFill>
          <a:blip r:embed="rId3">
            <a:alphaModFix/>
          </a:blip>
          <a:stretch>
            <a:fillRect/>
          </a:stretch>
        </p:blipFill>
        <p:spPr>
          <a:xfrm>
            <a:off x="3873639" y="2043125"/>
            <a:ext cx="4801875" cy="2731076"/>
          </a:xfrm>
          <a:prstGeom prst="rect">
            <a:avLst/>
          </a:prstGeom>
          <a:noFill/>
          <a:ln>
            <a:noFill/>
          </a:ln>
        </p:spPr>
      </p:pic>
      <p:sp>
        <p:nvSpPr>
          <p:cNvPr id="251" name="Google Shape;251;p40"/>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27</a:t>
            </a:r>
            <a:endParaRPr b="1" sz="1200"/>
          </a:p>
        </p:txBody>
      </p:sp>
      <p:sp>
        <p:nvSpPr>
          <p:cNvPr id="252" name="Google Shape;252;p40"/>
          <p:cNvSpPr txBox="1"/>
          <p:nvPr/>
        </p:nvSpPr>
        <p:spPr>
          <a:xfrm>
            <a:off x="197525" y="1116400"/>
            <a:ext cx="55584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At the entrances to the library have a space that communicates the library layout along with “you are here” locators. This is also helpful to have in the stacks, particularly for libraries that have multiple floors and multiple sections on each floor.</a:t>
            </a:r>
            <a:endParaRPr sz="600">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1"/>
          <p:cNvSpPr txBox="1"/>
          <p:nvPr>
            <p:ph type="title"/>
          </p:nvPr>
        </p:nvSpPr>
        <p:spPr>
          <a:xfrm>
            <a:off x="2300275" y="299900"/>
            <a:ext cx="4658100" cy="885900"/>
          </a:xfrm>
          <a:prstGeom prst="rect">
            <a:avLst/>
          </a:prstGeom>
        </p:spPr>
        <p:txBody>
          <a:bodyPr anchorCtr="0" anchor="t" bIns="91425" lIns="91425" spcFirstLastPara="1" rIns="91425" wrap="square" tIns="91425">
            <a:noAutofit/>
          </a:bodyPr>
          <a:lstStyle/>
          <a:p>
            <a:pPr indent="-482600" lvl="0" marL="457200" rtl="0" algn="l">
              <a:spcBef>
                <a:spcPts val="0"/>
              </a:spcBef>
              <a:spcAft>
                <a:spcPts val="0"/>
              </a:spcAft>
              <a:buSzPts val="4000"/>
              <a:buFont typeface="Calibri"/>
              <a:buAutoNum type="arabicPeriod" startAt="5"/>
            </a:pPr>
            <a:r>
              <a:rPr b="1" lang="en" sz="4000">
                <a:latin typeface="Calibri"/>
                <a:ea typeface="Calibri"/>
                <a:cs typeface="Calibri"/>
                <a:sym typeface="Calibri"/>
              </a:rPr>
              <a:t>Tolerance for Error</a:t>
            </a:r>
            <a:endParaRPr b="1" sz="4000">
              <a:latin typeface="Calibri"/>
              <a:ea typeface="Calibri"/>
              <a:cs typeface="Calibri"/>
              <a:sym typeface="Calibri"/>
            </a:endParaRPr>
          </a:p>
        </p:txBody>
      </p:sp>
      <p:pic>
        <p:nvPicPr>
          <p:cNvPr descr="Photo of an American power outlet." id="258" name="Google Shape;258;p41" title="Power Outlet"/>
          <p:cNvPicPr preferRelativeResize="0"/>
          <p:nvPr/>
        </p:nvPicPr>
        <p:blipFill>
          <a:blip r:embed="rId3">
            <a:alphaModFix/>
          </a:blip>
          <a:stretch>
            <a:fillRect/>
          </a:stretch>
        </p:blipFill>
        <p:spPr>
          <a:xfrm>
            <a:off x="6557800" y="1811125"/>
            <a:ext cx="1757826" cy="2791626"/>
          </a:xfrm>
          <a:prstGeom prst="rect">
            <a:avLst/>
          </a:prstGeom>
          <a:noFill/>
          <a:ln>
            <a:noFill/>
          </a:ln>
        </p:spPr>
      </p:pic>
      <p:sp>
        <p:nvSpPr>
          <p:cNvPr id="259" name="Google Shape;259;p41"/>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28</a:t>
            </a:r>
            <a:endParaRPr b="1" sz="1200"/>
          </a:p>
        </p:txBody>
      </p:sp>
      <p:sp>
        <p:nvSpPr>
          <p:cNvPr id="260" name="Google Shape;260;p41"/>
          <p:cNvSpPr txBox="1"/>
          <p:nvPr/>
        </p:nvSpPr>
        <p:spPr>
          <a:xfrm>
            <a:off x="405300" y="1312425"/>
            <a:ext cx="5558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 Avoid power outlets that stick up in the middle of the floor and power outlets that are behind the bottom bookshelf. Nowadays, patrons require more access to power outlets and as well as easy and quick access.</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2709900" y="2180400"/>
            <a:ext cx="3724200" cy="78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5000">
                <a:latin typeface="Calibri"/>
                <a:ea typeface="Calibri"/>
                <a:cs typeface="Calibri"/>
                <a:sym typeface="Calibri"/>
              </a:rPr>
              <a:t>Introductions</a:t>
            </a:r>
            <a:endParaRPr b="1" sz="5000">
              <a:latin typeface="Calibri"/>
              <a:ea typeface="Calibri"/>
              <a:cs typeface="Calibri"/>
              <a:sym typeface="Calibri"/>
            </a:endParaRPr>
          </a:p>
        </p:txBody>
      </p:sp>
      <p:sp>
        <p:nvSpPr>
          <p:cNvPr id="70" name="Google Shape;70;p15"/>
          <p:cNvSpPr txBox="1"/>
          <p:nvPr/>
        </p:nvSpPr>
        <p:spPr>
          <a:xfrm>
            <a:off x="0" y="4774200"/>
            <a:ext cx="743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2</a:t>
            </a:r>
            <a:endParaRPr b="1" sz="12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2"/>
          <p:cNvSpPr txBox="1"/>
          <p:nvPr>
            <p:ph type="title"/>
          </p:nvPr>
        </p:nvSpPr>
        <p:spPr>
          <a:xfrm>
            <a:off x="2040300" y="300275"/>
            <a:ext cx="5063400" cy="761100"/>
          </a:xfrm>
          <a:prstGeom prst="rect">
            <a:avLst/>
          </a:prstGeom>
        </p:spPr>
        <p:txBody>
          <a:bodyPr anchorCtr="0" anchor="t" bIns="91425" lIns="91425" spcFirstLastPara="1" rIns="91425" wrap="square" tIns="91425">
            <a:noAutofit/>
          </a:bodyPr>
          <a:lstStyle/>
          <a:p>
            <a:pPr indent="-482600" lvl="0" marL="457200" rtl="0" algn="l">
              <a:spcBef>
                <a:spcPts val="0"/>
              </a:spcBef>
              <a:spcAft>
                <a:spcPts val="0"/>
              </a:spcAft>
              <a:buSzPts val="4000"/>
              <a:buFont typeface="Calibri"/>
              <a:buAutoNum type="arabicPeriod" startAt="6"/>
            </a:pPr>
            <a:r>
              <a:rPr b="1" lang="en" sz="4000">
                <a:latin typeface="Calibri"/>
                <a:ea typeface="Calibri"/>
                <a:cs typeface="Calibri"/>
                <a:sym typeface="Calibri"/>
              </a:rPr>
              <a:t>Low Physical Effort</a:t>
            </a:r>
            <a:endParaRPr b="1" sz="4000">
              <a:latin typeface="Calibri"/>
              <a:ea typeface="Calibri"/>
              <a:cs typeface="Calibri"/>
              <a:sym typeface="Calibri"/>
            </a:endParaRPr>
          </a:p>
        </p:txBody>
      </p:sp>
      <p:pic>
        <p:nvPicPr>
          <p:cNvPr descr="Stock image of a Tablet." id="266" name="Google Shape;266;p42" title="Tablet"/>
          <p:cNvPicPr preferRelativeResize="0"/>
          <p:nvPr/>
        </p:nvPicPr>
        <p:blipFill>
          <a:blip r:embed="rId3">
            <a:alphaModFix/>
          </a:blip>
          <a:stretch>
            <a:fillRect/>
          </a:stretch>
        </p:blipFill>
        <p:spPr>
          <a:xfrm>
            <a:off x="730102" y="1523325"/>
            <a:ext cx="2788899" cy="2788925"/>
          </a:xfrm>
          <a:prstGeom prst="rect">
            <a:avLst/>
          </a:prstGeom>
          <a:noFill/>
          <a:ln>
            <a:noFill/>
          </a:ln>
        </p:spPr>
      </p:pic>
      <p:sp>
        <p:nvSpPr>
          <p:cNvPr id="267" name="Google Shape;267;p42"/>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29</a:t>
            </a:r>
            <a:endParaRPr b="1" sz="1200"/>
          </a:p>
        </p:txBody>
      </p:sp>
      <p:sp>
        <p:nvSpPr>
          <p:cNvPr id="268" name="Google Shape;268;p42"/>
          <p:cNvSpPr txBox="1"/>
          <p:nvPr/>
        </p:nvSpPr>
        <p:spPr>
          <a:xfrm>
            <a:off x="4305700" y="1851713"/>
            <a:ext cx="43425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Calibri"/>
                <a:ea typeface="Calibri"/>
                <a:cs typeface="Calibri"/>
                <a:sym typeface="Calibri"/>
              </a:rPr>
              <a:t>Shelving takes up a lot of space and it is hard to navigate around for patrons in a wheelchair. Providing online content such as eBooks and audiobooks allows for more open space at your library.</a:t>
            </a:r>
            <a:endParaRPr sz="600">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3"/>
          <p:cNvSpPr txBox="1"/>
          <p:nvPr>
            <p:ph type="title"/>
          </p:nvPr>
        </p:nvSpPr>
        <p:spPr>
          <a:xfrm>
            <a:off x="311700" y="363625"/>
            <a:ext cx="8520600" cy="939900"/>
          </a:xfrm>
          <a:prstGeom prst="rect">
            <a:avLst/>
          </a:prstGeom>
        </p:spPr>
        <p:txBody>
          <a:bodyPr anchorCtr="0" anchor="t" bIns="91425" lIns="91425" spcFirstLastPara="1" rIns="91425" wrap="square" tIns="91425">
            <a:noAutofit/>
          </a:bodyPr>
          <a:lstStyle/>
          <a:p>
            <a:pPr indent="-482600" lvl="0" marL="457200" rtl="0" algn="ctr">
              <a:spcBef>
                <a:spcPts val="0"/>
              </a:spcBef>
              <a:spcAft>
                <a:spcPts val="0"/>
              </a:spcAft>
              <a:buSzPts val="4000"/>
              <a:buFont typeface="Calibri"/>
              <a:buAutoNum type="arabicPeriod" startAt="7"/>
            </a:pPr>
            <a:r>
              <a:rPr b="1" lang="en" sz="4000">
                <a:latin typeface="Calibri"/>
                <a:ea typeface="Calibri"/>
                <a:cs typeface="Calibri"/>
                <a:sym typeface="Calibri"/>
              </a:rPr>
              <a:t>Size and Space for Approach and Use</a:t>
            </a:r>
            <a:endParaRPr b="1" sz="4000">
              <a:latin typeface="Calibri"/>
              <a:ea typeface="Calibri"/>
              <a:cs typeface="Calibri"/>
              <a:sym typeface="Calibri"/>
            </a:endParaRPr>
          </a:p>
        </p:txBody>
      </p:sp>
      <p:pic>
        <p:nvPicPr>
          <p:cNvPr id="274" name="Google Shape;274;p43"/>
          <p:cNvPicPr preferRelativeResize="0"/>
          <p:nvPr/>
        </p:nvPicPr>
        <p:blipFill>
          <a:blip r:embed="rId3">
            <a:alphaModFix/>
          </a:blip>
          <a:stretch>
            <a:fillRect/>
          </a:stretch>
        </p:blipFill>
        <p:spPr>
          <a:xfrm>
            <a:off x="5115950" y="2036175"/>
            <a:ext cx="3433651" cy="2092375"/>
          </a:xfrm>
          <a:prstGeom prst="rect">
            <a:avLst/>
          </a:prstGeom>
          <a:noFill/>
          <a:ln>
            <a:noFill/>
          </a:ln>
        </p:spPr>
      </p:pic>
      <p:sp>
        <p:nvSpPr>
          <p:cNvPr id="275" name="Google Shape;275;p43"/>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30</a:t>
            </a:r>
            <a:endParaRPr b="1" sz="1200"/>
          </a:p>
        </p:txBody>
      </p:sp>
      <p:sp>
        <p:nvSpPr>
          <p:cNvPr id="276" name="Google Shape;276;p43"/>
          <p:cNvSpPr txBox="1"/>
          <p:nvPr/>
        </p:nvSpPr>
        <p:spPr>
          <a:xfrm>
            <a:off x="311700" y="2036163"/>
            <a:ext cx="41379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Allow for the patron to create their own work space. Desks where the patron can change the hight at will are also good accessible furniture.</a:t>
            </a:r>
            <a:endParaRPr sz="600">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4"/>
          <p:cNvSpPr txBox="1"/>
          <p:nvPr>
            <p:ph idx="1" type="body"/>
          </p:nvPr>
        </p:nvSpPr>
        <p:spPr>
          <a:xfrm>
            <a:off x="425250" y="4326775"/>
            <a:ext cx="8130300" cy="545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u="sng">
                <a:solidFill>
                  <a:schemeClr val="dk1"/>
                </a:solidFill>
                <a:latin typeface="Calibri"/>
                <a:ea typeface="Calibri"/>
                <a:cs typeface="Calibri"/>
                <a:sym typeface="Calibri"/>
              </a:rPr>
              <a:t>Video</a:t>
            </a:r>
            <a:r>
              <a:rPr lang="en" sz="2000">
                <a:solidFill>
                  <a:schemeClr val="dk1"/>
                </a:solidFill>
                <a:latin typeface="Calibri"/>
                <a:ea typeface="Calibri"/>
                <a:cs typeface="Calibri"/>
                <a:sym typeface="Calibri"/>
              </a:rPr>
              <a:t>: “Universal Design - Library Video Series.” (4:06 minutes). - </a:t>
            </a:r>
            <a:endParaRPr sz="20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 sz="2000" u="sng">
                <a:solidFill>
                  <a:schemeClr val="hlink"/>
                </a:solidFill>
                <a:latin typeface="Calibri"/>
                <a:ea typeface="Calibri"/>
                <a:cs typeface="Calibri"/>
                <a:sym typeface="Calibri"/>
                <a:hlinkClick r:id="rId3"/>
              </a:rPr>
              <a:t>Link to the Universal Design Video</a:t>
            </a:r>
            <a:endParaRPr sz="2000">
              <a:solidFill>
                <a:srgbClr val="000000"/>
              </a:solidFill>
              <a:latin typeface="Calibri"/>
              <a:ea typeface="Calibri"/>
              <a:cs typeface="Calibri"/>
              <a:sym typeface="Calibri"/>
            </a:endParaRPr>
          </a:p>
        </p:txBody>
      </p:sp>
      <p:pic>
        <p:nvPicPr>
          <p:cNvPr descr="Screenshot of a YouTube video titled &quot;Universal Design - Library Video Series.&quot; The image is of the outside of a public library." id="282" name="Google Shape;282;p44" title="Video Screenshot"/>
          <p:cNvPicPr preferRelativeResize="0"/>
          <p:nvPr/>
        </p:nvPicPr>
        <p:blipFill rotWithShape="1">
          <a:blip r:embed="rId4">
            <a:alphaModFix/>
          </a:blip>
          <a:srcRect b="7283" l="0" r="27724" t="9473"/>
          <a:stretch/>
        </p:blipFill>
        <p:spPr>
          <a:xfrm>
            <a:off x="1979213" y="874000"/>
            <a:ext cx="5022374" cy="3254000"/>
          </a:xfrm>
          <a:prstGeom prst="rect">
            <a:avLst/>
          </a:prstGeom>
          <a:noFill/>
          <a:ln>
            <a:noFill/>
          </a:ln>
        </p:spPr>
      </p:pic>
      <p:sp>
        <p:nvSpPr>
          <p:cNvPr id="283" name="Google Shape;283;p44"/>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31</a:t>
            </a:r>
            <a:endParaRPr b="1" sz="1200"/>
          </a:p>
        </p:txBody>
      </p:sp>
      <p:sp>
        <p:nvSpPr>
          <p:cNvPr id="284" name="Google Shape;284;p44"/>
          <p:cNvSpPr txBox="1"/>
          <p:nvPr/>
        </p:nvSpPr>
        <p:spPr>
          <a:xfrm>
            <a:off x="1920763" y="73600"/>
            <a:ext cx="51393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latin typeface="Calibri"/>
                <a:ea typeface="Calibri"/>
                <a:cs typeface="Calibri"/>
                <a:sym typeface="Calibri"/>
              </a:rPr>
              <a:t>Universal Design Video</a:t>
            </a:r>
            <a:endParaRPr b="1" sz="400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5"/>
          <p:cNvSpPr txBox="1"/>
          <p:nvPr>
            <p:ph idx="1" type="body"/>
          </p:nvPr>
        </p:nvSpPr>
        <p:spPr>
          <a:xfrm>
            <a:off x="317250" y="3281025"/>
            <a:ext cx="8509500" cy="1530300"/>
          </a:xfrm>
          <a:prstGeom prst="rect">
            <a:avLst/>
          </a:prstGeom>
        </p:spPr>
        <p:txBody>
          <a:bodyPr anchorCtr="0" anchor="ctr" bIns="91425" lIns="91425" spcFirstLastPara="1" rIns="91425" wrap="square" tIns="91425">
            <a:noAutofit/>
          </a:bodyPr>
          <a:lstStyle/>
          <a:p>
            <a:pPr indent="-355600" lvl="0" marL="457200" rtl="0" algn="l">
              <a:lnSpc>
                <a:spcPct val="115000"/>
              </a:lnSpc>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What are some examples of Universal Design that your library has already implemented?</a:t>
            </a:r>
            <a:endParaRPr sz="2000">
              <a:solidFill>
                <a:schemeClr val="dk1"/>
              </a:solidFill>
              <a:latin typeface="Calibri"/>
              <a:ea typeface="Calibri"/>
              <a:cs typeface="Calibri"/>
              <a:sym typeface="Calibri"/>
            </a:endParaRPr>
          </a:p>
          <a:p>
            <a:pPr indent="-355600" lvl="0" marL="457200" rtl="0" algn="l">
              <a:lnSpc>
                <a:spcPct val="115000"/>
              </a:lnSpc>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Is there something you would like to see implemented at your library regarding accessibility (think of an encounter with a patron with a disability, what type of program or service would benefit them)?</a:t>
            </a:r>
            <a:endParaRPr sz="2000">
              <a:solidFill>
                <a:schemeClr val="dk1"/>
              </a:solidFill>
              <a:latin typeface="Calibri"/>
              <a:ea typeface="Calibri"/>
              <a:cs typeface="Calibri"/>
              <a:sym typeface="Calibri"/>
            </a:endParaRPr>
          </a:p>
        </p:txBody>
      </p:sp>
      <p:pic>
        <p:nvPicPr>
          <p:cNvPr descr="A stock photo image of a text blurb with three dots. The dots are in light blue and the text blurb is in white with the background in the same light blue as the dots." id="290" name="Google Shape;290;p45" title="Question/Discussion (#4) Photo"/>
          <p:cNvPicPr preferRelativeResize="0"/>
          <p:nvPr/>
        </p:nvPicPr>
        <p:blipFill>
          <a:blip r:embed="rId3">
            <a:alphaModFix/>
          </a:blip>
          <a:stretch>
            <a:fillRect/>
          </a:stretch>
        </p:blipFill>
        <p:spPr>
          <a:xfrm>
            <a:off x="3279650" y="843750"/>
            <a:ext cx="2298101" cy="2298101"/>
          </a:xfrm>
          <a:prstGeom prst="rect">
            <a:avLst/>
          </a:prstGeom>
          <a:noFill/>
          <a:ln>
            <a:noFill/>
          </a:ln>
        </p:spPr>
      </p:pic>
      <p:sp>
        <p:nvSpPr>
          <p:cNvPr id="291" name="Google Shape;291;p45"/>
          <p:cNvSpPr txBox="1"/>
          <p:nvPr/>
        </p:nvSpPr>
        <p:spPr>
          <a:xfrm>
            <a:off x="0" y="48514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32</a:t>
            </a:r>
            <a:endParaRPr b="1" sz="1200"/>
          </a:p>
        </p:txBody>
      </p:sp>
      <p:sp>
        <p:nvSpPr>
          <p:cNvPr id="292" name="Google Shape;292;p45"/>
          <p:cNvSpPr txBox="1"/>
          <p:nvPr/>
        </p:nvSpPr>
        <p:spPr>
          <a:xfrm>
            <a:off x="2726500" y="133575"/>
            <a:ext cx="3404400" cy="800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4000">
                <a:solidFill>
                  <a:schemeClr val="dk1"/>
                </a:solidFill>
                <a:latin typeface="Calibri"/>
                <a:ea typeface="Calibri"/>
                <a:cs typeface="Calibri"/>
                <a:sym typeface="Calibri"/>
              </a:rPr>
              <a:t>Discussion (#5)</a:t>
            </a:r>
            <a:endParaRPr b="1" sz="4000">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6"/>
          <p:cNvSpPr txBox="1"/>
          <p:nvPr>
            <p:ph type="title"/>
          </p:nvPr>
        </p:nvSpPr>
        <p:spPr>
          <a:xfrm>
            <a:off x="1331550" y="2160900"/>
            <a:ext cx="6480900" cy="821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5000">
                <a:latin typeface="Calibri"/>
                <a:ea typeface="Calibri"/>
                <a:cs typeface="Calibri"/>
                <a:sym typeface="Calibri"/>
              </a:rPr>
              <a:t>The Law and ALA Policy</a:t>
            </a:r>
            <a:endParaRPr b="1" sz="5000">
              <a:latin typeface="Calibri"/>
              <a:ea typeface="Calibri"/>
              <a:cs typeface="Calibri"/>
              <a:sym typeface="Calibri"/>
            </a:endParaRPr>
          </a:p>
        </p:txBody>
      </p:sp>
      <p:sp>
        <p:nvSpPr>
          <p:cNvPr id="298" name="Google Shape;298;p46"/>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33</a:t>
            </a:r>
            <a:endParaRPr b="1" sz="12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7"/>
          <p:cNvSpPr txBox="1"/>
          <p:nvPr>
            <p:ph type="title"/>
          </p:nvPr>
        </p:nvSpPr>
        <p:spPr>
          <a:xfrm>
            <a:off x="1455600" y="311725"/>
            <a:ext cx="6597300" cy="70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The Rehabilitation Act of 1973</a:t>
            </a:r>
            <a:endParaRPr b="1" sz="4000">
              <a:latin typeface="Calibri"/>
              <a:ea typeface="Calibri"/>
              <a:cs typeface="Calibri"/>
              <a:sym typeface="Calibri"/>
            </a:endParaRPr>
          </a:p>
        </p:txBody>
      </p:sp>
      <p:sp>
        <p:nvSpPr>
          <p:cNvPr id="304" name="Google Shape;304;p47"/>
          <p:cNvSpPr txBox="1"/>
          <p:nvPr>
            <p:ph idx="1" type="body"/>
          </p:nvPr>
        </p:nvSpPr>
        <p:spPr>
          <a:xfrm>
            <a:off x="493950" y="1257548"/>
            <a:ext cx="8520600" cy="899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000">
                <a:solidFill>
                  <a:srgbClr val="000000"/>
                </a:solidFill>
                <a:latin typeface="Calibri"/>
                <a:ea typeface="Calibri"/>
                <a:cs typeface="Calibri"/>
                <a:sym typeface="Calibri"/>
              </a:rPr>
              <a:t>The Rehabilitation Act of 1973 bans discrimination based on disability in federal programs and institutions that receive federal funding.</a:t>
            </a:r>
            <a:endParaRPr sz="2000">
              <a:solidFill>
                <a:srgbClr val="000000"/>
              </a:solidFill>
              <a:latin typeface="Calibri"/>
              <a:ea typeface="Calibri"/>
              <a:cs typeface="Calibri"/>
              <a:sym typeface="Calibri"/>
            </a:endParaRPr>
          </a:p>
        </p:txBody>
      </p:sp>
      <p:pic>
        <p:nvPicPr>
          <p:cNvPr descr="Stock photo image of a group of people outlined in black. There are seven people. The person in a wheelchair is in the middle. A man and women on the to the right have a child and the man and women to the left have a child. The background is a sunset." id="305" name="Google Shape;305;p47" title="The Rehabilitation Act of 1973 Photo"/>
          <p:cNvPicPr preferRelativeResize="0"/>
          <p:nvPr/>
        </p:nvPicPr>
        <p:blipFill>
          <a:blip r:embed="rId3">
            <a:alphaModFix/>
          </a:blip>
          <a:stretch>
            <a:fillRect/>
          </a:stretch>
        </p:blipFill>
        <p:spPr>
          <a:xfrm>
            <a:off x="2646925" y="2396575"/>
            <a:ext cx="3588624" cy="2392426"/>
          </a:xfrm>
          <a:prstGeom prst="rect">
            <a:avLst/>
          </a:prstGeom>
          <a:noFill/>
          <a:ln>
            <a:noFill/>
          </a:ln>
        </p:spPr>
      </p:pic>
      <p:sp>
        <p:nvSpPr>
          <p:cNvPr id="306" name="Google Shape;306;p47"/>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34</a:t>
            </a:r>
            <a:endParaRPr b="1" sz="12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8"/>
          <p:cNvSpPr txBox="1"/>
          <p:nvPr>
            <p:ph type="title"/>
          </p:nvPr>
        </p:nvSpPr>
        <p:spPr>
          <a:xfrm>
            <a:off x="916650" y="360350"/>
            <a:ext cx="7310700" cy="68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Calibri"/>
                <a:ea typeface="Calibri"/>
                <a:cs typeface="Calibri"/>
                <a:sym typeface="Calibri"/>
              </a:rPr>
              <a:t>Section 508 of The Rehabilitation Act</a:t>
            </a:r>
            <a:endParaRPr b="1" sz="3600">
              <a:latin typeface="Calibri"/>
              <a:ea typeface="Calibri"/>
              <a:cs typeface="Calibri"/>
              <a:sym typeface="Calibri"/>
            </a:endParaRPr>
          </a:p>
        </p:txBody>
      </p:sp>
      <p:sp>
        <p:nvSpPr>
          <p:cNvPr id="312" name="Google Shape;312;p48"/>
          <p:cNvSpPr txBox="1"/>
          <p:nvPr>
            <p:ph idx="1" type="body"/>
          </p:nvPr>
        </p:nvSpPr>
        <p:spPr>
          <a:xfrm>
            <a:off x="1036650" y="2311125"/>
            <a:ext cx="7070700" cy="14487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Equal Access</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Includes electronic information</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Federal funding (including school libraries and public libraries)</a:t>
            </a:r>
            <a:endParaRPr sz="2000">
              <a:solidFill>
                <a:srgbClr val="000000"/>
              </a:solidFill>
              <a:latin typeface="Calibri"/>
              <a:ea typeface="Calibri"/>
              <a:cs typeface="Calibri"/>
              <a:sym typeface="Calibri"/>
            </a:endParaRPr>
          </a:p>
        </p:txBody>
      </p:sp>
      <p:sp>
        <p:nvSpPr>
          <p:cNvPr id="313" name="Google Shape;313;p48"/>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35</a:t>
            </a:r>
            <a:endParaRPr b="1" sz="12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9"/>
          <p:cNvSpPr txBox="1"/>
          <p:nvPr>
            <p:ph idx="1" type="body"/>
          </p:nvPr>
        </p:nvSpPr>
        <p:spPr>
          <a:xfrm>
            <a:off x="317250" y="3622375"/>
            <a:ext cx="8509500" cy="11043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000">
                <a:solidFill>
                  <a:schemeClr val="dk1"/>
                </a:solidFill>
                <a:latin typeface="Calibri"/>
                <a:ea typeface="Calibri"/>
                <a:cs typeface="Calibri"/>
                <a:sym typeface="Calibri"/>
              </a:rPr>
              <a:t>What are some ways that the library provides equal access to information and resources?</a:t>
            </a:r>
            <a:endParaRPr sz="2000">
              <a:solidFill>
                <a:schemeClr val="dk1"/>
              </a:solidFill>
              <a:latin typeface="Calibri"/>
              <a:ea typeface="Calibri"/>
              <a:cs typeface="Calibri"/>
              <a:sym typeface="Calibri"/>
            </a:endParaRPr>
          </a:p>
        </p:txBody>
      </p:sp>
      <p:pic>
        <p:nvPicPr>
          <p:cNvPr descr="A stock photo image of a text blurb with three dots. The dots are in light blue and the text blurb is in white with the background in the same light blue as the dots." id="319" name="Google Shape;319;p49" title="Question/Discussion (#6) Photo"/>
          <p:cNvPicPr preferRelativeResize="0"/>
          <p:nvPr/>
        </p:nvPicPr>
        <p:blipFill>
          <a:blip r:embed="rId3">
            <a:alphaModFix/>
          </a:blip>
          <a:stretch>
            <a:fillRect/>
          </a:stretch>
        </p:blipFill>
        <p:spPr>
          <a:xfrm>
            <a:off x="3366188" y="1181000"/>
            <a:ext cx="2298427" cy="2298427"/>
          </a:xfrm>
          <a:prstGeom prst="rect">
            <a:avLst/>
          </a:prstGeom>
          <a:noFill/>
          <a:ln>
            <a:noFill/>
          </a:ln>
        </p:spPr>
      </p:pic>
      <p:sp>
        <p:nvSpPr>
          <p:cNvPr id="320" name="Google Shape;320;p49"/>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36</a:t>
            </a:r>
            <a:endParaRPr b="1" sz="1200"/>
          </a:p>
        </p:txBody>
      </p:sp>
      <p:sp>
        <p:nvSpPr>
          <p:cNvPr id="321" name="Google Shape;321;p49"/>
          <p:cNvSpPr txBox="1"/>
          <p:nvPr/>
        </p:nvSpPr>
        <p:spPr>
          <a:xfrm>
            <a:off x="2864250" y="299150"/>
            <a:ext cx="3415500" cy="800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4000">
                <a:solidFill>
                  <a:schemeClr val="dk1"/>
                </a:solidFill>
                <a:latin typeface="Calibri"/>
                <a:ea typeface="Calibri"/>
                <a:cs typeface="Calibri"/>
                <a:sym typeface="Calibri"/>
              </a:rPr>
              <a:t>Discussion (#6)</a:t>
            </a:r>
            <a:endParaRPr b="1" sz="4000">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0"/>
          <p:cNvSpPr txBox="1"/>
          <p:nvPr>
            <p:ph type="title"/>
          </p:nvPr>
        </p:nvSpPr>
        <p:spPr>
          <a:xfrm>
            <a:off x="1309950" y="222650"/>
            <a:ext cx="6524100" cy="73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Calibri"/>
                <a:ea typeface="Calibri"/>
                <a:cs typeface="Calibri"/>
                <a:sym typeface="Calibri"/>
              </a:rPr>
              <a:t>Americans with Disabilities Act</a:t>
            </a:r>
            <a:endParaRPr b="1" sz="3600">
              <a:latin typeface="Calibri"/>
              <a:ea typeface="Calibri"/>
              <a:cs typeface="Calibri"/>
              <a:sym typeface="Calibri"/>
            </a:endParaRPr>
          </a:p>
        </p:txBody>
      </p:sp>
      <p:sp>
        <p:nvSpPr>
          <p:cNvPr id="327" name="Google Shape;327;p50"/>
          <p:cNvSpPr txBox="1"/>
          <p:nvPr>
            <p:ph idx="1" type="body"/>
          </p:nvPr>
        </p:nvSpPr>
        <p:spPr>
          <a:xfrm>
            <a:off x="311700" y="1403825"/>
            <a:ext cx="8520600" cy="3057900"/>
          </a:xfrm>
          <a:prstGeom prst="rect">
            <a:avLst/>
          </a:prstGeom>
        </p:spPr>
        <p:txBody>
          <a:bodyPr anchorCtr="0" anchor="t" bIns="91425" lIns="91425" spcFirstLastPara="1" rIns="91425" wrap="square" tIns="91425">
            <a:noAutofit/>
          </a:bodyPr>
          <a:lstStyle/>
          <a:p>
            <a:pPr indent="-355600" lvl="0" marL="457200" rtl="0" algn="l">
              <a:lnSpc>
                <a:spcPct val="95000"/>
              </a:lnSpc>
              <a:spcBef>
                <a:spcPts val="100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Entitled to the same rights as everyone else</a:t>
            </a:r>
            <a:endParaRPr sz="2000">
              <a:solidFill>
                <a:srgbClr val="000000"/>
              </a:solidFill>
              <a:latin typeface="Calibri"/>
              <a:ea typeface="Calibri"/>
              <a:cs typeface="Calibri"/>
              <a:sym typeface="Calibri"/>
            </a:endParaRPr>
          </a:p>
          <a:p>
            <a:pPr indent="-355600" lvl="0" marL="457200" rtl="0" algn="l">
              <a:lnSpc>
                <a:spcPct val="95000"/>
              </a:lnSpc>
              <a:spcBef>
                <a:spcPts val="100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B</a:t>
            </a:r>
            <a:r>
              <a:rPr lang="en" sz="2000">
                <a:solidFill>
                  <a:srgbClr val="000000"/>
                </a:solidFill>
                <a:latin typeface="Calibri"/>
                <a:ea typeface="Calibri"/>
                <a:cs typeface="Calibri"/>
                <a:sym typeface="Calibri"/>
              </a:rPr>
              <a:t>u</a:t>
            </a:r>
            <a:r>
              <a:rPr lang="en" sz="2000">
                <a:solidFill>
                  <a:srgbClr val="000000"/>
                </a:solidFill>
                <a:latin typeface="Calibri"/>
                <a:ea typeface="Calibri"/>
                <a:cs typeface="Calibri"/>
                <a:sym typeface="Calibri"/>
              </a:rPr>
              <a:t>sinesses can’t discriminate on hiring based on disability</a:t>
            </a:r>
            <a:endParaRPr sz="2000">
              <a:solidFill>
                <a:srgbClr val="000000"/>
              </a:solidFill>
              <a:latin typeface="Calibri"/>
              <a:ea typeface="Calibri"/>
              <a:cs typeface="Calibri"/>
              <a:sym typeface="Calibri"/>
            </a:endParaRPr>
          </a:p>
          <a:p>
            <a:pPr indent="-355600" lvl="0" marL="457200" rtl="0" algn="l">
              <a:lnSpc>
                <a:spcPct val="95000"/>
              </a:lnSpc>
              <a:spcBef>
                <a:spcPts val="100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Title II</a:t>
            </a:r>
            <a:endParaRPr sz="2000">
              <a:solidFill>
                <a:srgbClr val="000000"/>
              </a:solidFill>
              <a:latin typeface="Calibri"/>
              <a:ea typeface="Calibri"/>
              <a:cs typeface="Calibri"/>
              <a:sym typeface="Calibri"/>
            </a:endParaRPr>
          </a:p>
          <a:p>
            <a:pPr indent="-355600" lvl="0" marL="457200" rtl="0" algn="l">
              <a:lnSpc>
                <a:spcPct val="95000"/>
              </a:lnSpc>
              <a:spcBef>
                <a:spcPts val="100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Physical Access to buildings</a:t>
            </a:r>
            <a:endParaRPr sz="2000">
              <a:solidFill>
                <a:srgbClr val="000000"/>
              </a:solidFill>
              <a:latin typeface="Calibri"/>
              <a:ea typeface="Calibri"/>
              <a:cs typeface="Calibri"/>
              <a:sym typeface="Calibri"/>
            </a:endParaRPr>
          </a:p>
          <a:p>
            <a:pPr indent="-355600" lvl="0" marL="457200" rtl="0" algn="l">
              <a:lnSpc>
                <a:spcPct val="95000"/>
              </a:lnSpc>
              <a:spcBef>
                <a:spcPts val="100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Effective communication</a:t>
            </a:r>
            <a:endParaRPr sz="2000">
              <a:solidFill>
                <a:srgbClr val="000000"/>
              </a:solidFill>
              <a:latin typeface="Calibri"/>
              <a:ea typeface="Calibri"/>
              <a:cs typeface="Calibri"/>
              <a:sym typeface="Calibri"/>
            </a:endParaRPr>
          </a:p>
          <a:p>
            <a:pPr indent="-355600" lvl="0" marL="457200" rtl="0" algn="l">
              <a:lnSpc>
                <a:spcPct val="95000"/>
              </a:lnSpc>
              <a:spcBef>
                <a:spcPts val="100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Libraries must include:</a:t>
            </a:r>
            <a:endParaRPr sz="2000">
              <a:solidFill>
                <a:srgbClr val="000000"/>
              </a:solidFill>
              <a:latin typeface="Calibri"/>
              <a:ea typeface="Calibri"/>
              <a:cs typeface="Calibri"/>
              <a:sym typeface="Calibri"/>
            </a:endParaRPr>
          </a:p>
          <a:p>
            <a:pPr indent="-355600" lvl="1" marL="914400" rtl="0" algn="l">
              <a:lnSpc>
                <a:spcPct val="95000"/>
              </a:lnSpc>
              <a:spcBef>
                <a:spcPts val="1000"/>
              </a:spcBef>
              <a:spcAft>
                <a:spcPts val="1000"/>
              </a:spcAft>
              <a:buClr>
                <a:srgbClr val="000000"/>
              </a:buClr>
              <a:buSzPts val="2000"/>
              <a:buFont typeface="Calibri"/>
              <a:buChar char="○"/>
            </a:pPr>
            <a:r>
              <a:rPr lang="en" sz="2000">
                <a:solidFill>
                  <a:srgbClr val="000000"/>
                </a:solidFill>
                <a:latin typeface="Calibri"/>
                <a:ea typeface="Calibri"/>
                <a:cs typeface="Calibri"/>
                <a:sym typeface="Calibri"/>
              </a:rPr>
              <a:t>Large print and braille books (alternative formats)</a:t>
            </a:r>
            <a:endParaRPr sz="2000">
              <a:solidFill>
                <a:srgbClr val="000000"/>
              </a:solidFill>
              <a:latin typeface="Calibri"/>
              <a:ea typeface="Calibri"/>
              <a:cs typeface="Calibri"/>
              <a:sym typeface="Calibri"/>
            </a:endParaRPr>
          </a:p>
        </p:txBody>
      </p:sp>
      <p:sp>
        <p:nvSpPr>
          <p:cNvPr id="328" name="Google Shape;328;p50"/>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37</a:t>
            </a:r>
            <a:endParaRPr b="1" sz="12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1"/>
          <p:cNvSpPr txBox="1"/>
          <p:nvPr>
            <p:ph type="title"/>
          </p:nvPr>
        </p:nvSpPr>
        <p:spPr>
          <a:xfrm>
            <a:off x="2386800" y="244925"/>
            <a:ext cx="4370400" cy="77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Calibri"/>
                <a:ea typeface="Calibri"/>
                <a:cs typeface="Calibri"/>
                <a:sym typeface="Calibri"/>
              </a:rPr>
              <a:t>ADA Library Examples</a:t>
            </a:r>
            <a:endParaRPr b="1" sz="3600">
              <a:latin typeface="Calibri"/>
              <a:ea typeface="Calibri"/>
              <a:cs typeface="Calibri"/>
              <a:sym typeface="Calibri"/>
            </a:endParaRPr>
          </a:p>
        </p:txBody>
      </p:sp>
      <p:sp>
        <p:nvSpPr>
          <p:cNvPr id="334" name="Google Shape;334;p51"/>
          <p:cNvSpPr txBox="1"/>
          <p:nvPr>
            <p:ph idx="1" type="body"/>
          </p:nvPr>
        </p:nvSpPr>
        <p:spPr>
          <a:xfrm>
            <a:off x="311700" y="1310775"/>
            <a:ext cx="8520600" cy="3306000"/>
          </a:xfrm>
          <a:prstGeom prst="rect">
            <a:avLst/>
          </a:prstGeom>
        </p:spPr>
        <p:txBody>
          <a:bodyPr anchorCtr="0" anchor="t" bIns="91425" lIns="91425" spcFirstLastPara="1" rIns="91425" wrap="square" tIns="91425">
            <a:noAutofit/>
          </a:bodyPr>
          <a:lstStyle/>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Tables at the library should have 27 inch high clearance and 19 inches of depth.</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Space between furniture should be 40 inches.</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The top row at the stacks shouldn’t be higher than 48 inches.</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Aisle should have at least 36 inches of clearance but 42 inches is preferred.</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Service desks (reference, check out, etc.) shouldn’t be higher than 36 inches.</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The floor should be smooth and bump free.</a:t>
            </a:r>
            <a:endParaRPr sz="2000">
              <a:solidFill>
                <a:srgbClr val="000000"/>
              </a:solidFill>
              <a:latin typeface="Calibri"/>
              <a:ea typeface="Calibri"/>
              <a:cs typeface="Calibri"/>
              <a:sym typeface="Calibri"/>
            </a:endParaRPr>
          </a:p>
        </p:txBody>
      </p:sp>
      <p:sp>
        <p:nvSpPr>
          <p:cNvPr id="335" name="Google Shape;335;p51"/>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38</a:t>
            </a:r>
            <a:endParaRPr b="1" sz="1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2366250" y="222275"/>
            <a:ext cx="4411500" cy="84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Learning Objectives</a:t>
            </a:r>
            <a:endParaRPr b="1" sz="4000">
              <a:latin typeface="Calibri"/>
              <a:ea typeface="Calibri"/>
              <a:cs typeface="Calibri"/>
              <a:sym typeface="Calibri"/>
            </a:endParaRPr>
          </a:p>
        </p:txBody>
      </p:sp>
      <p:sp>
        <p:nvSpPr>
          <p:cNvPr id="76" name="Google Shape;76;p16"/>
          <p:cNvSpPr txBox="1"/>
          <p:nvPr>
            <p:ph idx="1" type="body"/>
          </p:nvPr>
        </p:nvSpPr>
        <p:spPr>
          <a:xfrm>
            <a:off x="311700" y="1468475"/>
            <a:ext cx="8520600" cy="30132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chemeClr val="dk1"/>
              </a:buClr>
              <a:buSzPts val="2000"/>
              <a:buAutoNum type="arabicPeriod"/>
            </a:pPr>
            <a:r>
              <a:rPr b="1" lang="en" sz="2000">
                <a:solidFill>
                  <a:schemeClr val="dk1"/>
                </a:solidFill>
                <a:latin typeface="Calibri"/>
                <a:ea typeface="Calibri"/>
                <a:cs typeface="Calibri"/>
                <a:sym typeface="Calibri"/>
              </a:rPr>
              <a:t>Understand</a:t>
            </a:r>
            <a:r>
              <a:rPr lang="en" sz="2000">
                <a:solidFill>
                  <a:schemeClr val="dk1"/>
                </a:solidFill>
                <a:latin typeface="Calibri"/>
                <a:ea typeface="Calibri"/>
                <a:cs typeface="Calibri"/>
                <a:sym typeface="Calibri"/>
              </a:rPr>
              <a:t> the concept of Universal Design and be able to apply it to your library;</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AutoNum type="arabicPeriod"/>
            </a:pPr>
            <a:r>
              <a:rPr b="1" lang="en" sz="2000">
                <a:solidFill>
                  <a:schemeClr val="dk1"/>
                </a:solidFill>
                <a:latin typeface="Calibri"/>
                <a:ea typeface="Calibri"/>
                <a:cs typeface="Calibri"/>
                <a:sym typeface="Calibri"/>
              </a:rPr>
              <a:t>Develop</a:t>
            </a:r>
            <a:r>
              <a:rPr lang="en" sz="2000">
                <a:solidFill>
                  <a:schemeClr val="dk1"/>
                </a:solidFill>
                <a:latin typeface="Calibri"/>
                <a:ea typeface="Calibri"/>
                <a:cs typeface="Calibri"/>
                <a:sym typeface="Calibri"/>
              </a:rPr>
              <a:t> a basic understanding of how federal laws and ALA policy impact your library;</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AutoNum type="arabicPeriod"/>
            </a:pPr>
            <a:r>
              <a:rPr b="1" lang="en" sz="2000">
                <a:solidFill>
                  <a:schemeClr val="dk1"/>
                </a:solidFill>
                <a:latin typeface="Calibri"/>
                <a:ea typeface="Calibri"/>
                <a:cs typeface="Calibri"/>
                <a:sym typeface="Calibri"/>
              </a:rPr>
              <a:t>Apply</a:t>
            </a:r>
            <a:r>
              <a:rPr lang="en" sz="2000">
                <a:solidFill>
                  <a:schemeClr val="dk1"/>
                </a:solidFill>
                <a:latin typeface="Calibri"/>
                <a:ea typeface="Calibri"/>
                <a:cs typeface="Calibri"/>
                <a:sym typeface="Calibri"/>
              </a:rPr>
              <a:t> what you have learned to the development of programs and collections at your library;</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AutoNum type="arabicPeriod"/>
            </a:pPr>
            <a:r>
              <a:rPr b="1" lang="en" sz="2000">
                <a:solidFill>
                  <a:schemeClr val="dk1"/>
                </a:solidFill>
                <a:latin typeface="Calibri"/>
                <a:ea typeface="Calibri"/>
                <a:cs typeface="Calibri"/>
                <a:sym typeface="Calibri"/>
              </a:rPr>
              <a:t>Identify</a:t>
            </a:r>
            <a:r>
              <a:rPr lang="en" sz="2000">
                <a:solidFill>
                  <a:schemeClr val="dk1"/>
                </a:solidFill>
                <a:latin typeface="Calibri"/>
                <a:ea typeface="Calibri"/>
                <a:cs typeface="Calibri"/>
                <a:sym typeface="Calibri"/>
              </a:rPr>
              <a:t> strategies for designing appropriate websites that adhere to accessibility standards.</a:t>
            </a:r>
            <a:endParaRPr sz="2800">
              <a:solidFill>
                <a:srgbClr val="000000"/>
              </a:solidFill>
              <a:latin typeface="Calibri"/>
              <a:ea typeface="Calibri"/>
              <a:cs typeface="Calibri"/>
              <a:sym typeface="Calibri"/>
            </a:endParaRPr>
          </a:p>
        </p:txBody>
      </p:sp>
      <p:sp>
        <p:nvSpPr>
          <p:cNvPr id="77" name="Google Shape;77;p16"/>
          <p:cNvSpPr txBox="1"/>
          <p:nvPr/>
        </p:nvSpPr>
        <p:spPr>
          <a:xfrm>
            <a:off x="0" y="4774200"/>
            <a:ext cx="743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3</a:t>
            </a:r>
            <a:endParaRPr b="1" sz="12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2"/>
          <p:cNvSpPr txBox="1"/>
          <p:nvPr>
            <p:ph idx="1" type="body"/>
          </p:nvPr>
        </p:nvSpPr>
        <p:spPr>
          <a:xfrm>
            <a:off x="317250" y="3573725"/>
            <a:ext cx="8509500" cy="11130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000">
                <a:solidFill>
                  <a:schemeClr val="dk1"/>
                </a:solidFill>
                <a:latin typeface="Calibri"/>
                <a:ea typeface="Calibri"/>
                <a:cs typeface="Calibri"/>
                <a:sym typeface="Calibri"/>
              </a:rPr>
              <a:t>Brainstorm five more examples of things that you can implement in your library that can be ADA compliant.</a:t>
            </a:r>
            <a:endParaRPr sz="2000">
              <a:solidFill>
                <a:schemeClr val="dk1"/>
              </a:solidFill>
              <a:latin typeface="Calibri"/>
              <a:ea typeface="Calibri"/>
              <a:cs typeface="Calibri"/>
              <a:sym typeface="Calibri"/>
            </a:endParaRPr>
          </a:p>
        </p:txBody>
      </p:sp>
      <p:pic>
        <p:nvPicPr>
          <p:cNvPr descr="A stock photo image of a text blurb with three dots. The dots are in light blue and the text blurb is in white with the background in the same light blue as the dots." id="341" name="Google Shape;341;p52" title="Question/Discussion (#7) Photo"/>
          <p:cNvPicPr preferRelativeResize="0"/>
          <p:nvPr/>
        </p:nvPicPr>
        <p:blipFill>
          <a:blip r:embed="rId3">
            <a:alphaModFix/>
          </a:blip>
          <a:stretch>
            <a:fillRect/>
          </a:stretch>
        </p:blipFill>
        <p:spPr>
          <a:xfrm>
            <a:off x="3258637" y="1087375"/>
            <a:ext cx="2626723" cy="2626723"/>
          </a:xfrm>
          <a:prstGeom prst="rect">
            <a:avLst/>
          </a:prstGeom>
          <a:noFill/>
          <a:ln>
            <a:noFill/>
          </a:ln>
        </p:spPr>
      </p:pic>
      <p:sp>
        <p:nvSpPr>
          <p:cNvPr id="342" name="Google Shape;342;p52"/>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39</a:t>
            </a:r>
            <a:endParaRPr b="1" sz="1200"/>
          </a:p>
        </p:txBody>
      </p:sp>
      <p:sp>
        <p:nvSpPr>
          <p:cNvPr id="343" name="Google Shape;343;p52"/>
          <p:cNvSpPr txBox="1"/>
          <p:nvPr/>
        </p:nvSpPr>
        <p:spPr>
          <a:xfrm>
            <a:off x="2845500" y="221575"/>
            <a:ext cx="3453000" cy="800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4000">
                <a:solidFill>
                  <a:schemeClr val="dk1"/>
                </a:solidFill>
                <a:latin typeface="Calibri"/>
                <a:ea typeface="Calibri"/>
                <a:cs typeface="Calibri"/>
                <a:sym typeface="Calibri"/>
              </a:rPr>
              <a:t>Discussion (#7)</a:t>
            </a:r>
            <a:endParaRPr b="1" sz="40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3"/>
          <p:cNvSpPr txBox="1"/>
          <p:nvPr>
            <p:ph idx="1" type="body"/>
          </p:nvPr>
        </p:nvSpPr>
        <p:spPr>
          <a:xfrm>
            <a:off x="311700" y="4077200"/>
            <a:ext cx="8520600" cy="7812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2000" u="sng">
                <a:solidFill>
                  <a:schemeClr val="dk1"/>
                </a:solidFill>
                <a:highlight>
                  <a:srgbClr val="FFFFFF"/>
                </a:highlight>
                <a:latin typeface="Calibri"/>
                <a:ea typeface="Calibri"/>
                <a:cs typeface="Calibri"/>
                <a:sym typeface="Calibri"/>
              </a:rPr>
              <a:t>Video</a:t>
            </a:r>
            <a:r>
              <a:rPr lang="en" sz="2000">
                <a:solidFill>
                  <a:schemeClr val="dk1"/>
                </a:solidFill>
                <a:highlight>
                  <a:srgbClr val="FFFFFF"/>
                </a:highlight>
                <a:latin typeface="Calibri"/>
                <a:ea typeface="Calibri"/>
                <a:cs typeface="Calibri"/>
                <a:sym typeface="Calibri"/>
              </a:rPr>
              <a:t>: “30 years after ADA's passage, what it means to these Americans with disabilities.” (5:38)  - </a:t>
            </a:r>
            <a:r>
              <a:rPr lang="en" sz="2000" u="sng">
                <a:solidFill>
                  <a:schemeClr val="hlink"/>
                </a:solidFill>
                <a:highlight>
                  <a:srgbClr val="FFFFFF"/>
                </a:highlight>
                <a:latin typeface="Calibri"/>
                <a:ea typeface="Calibri"/>
                <a:cs typeface="Calibri"/>
                <a:sym typeface="Calibri"/>
                <a:hlinkClick r:id="rId3"/>
              </a:rPr>
              <a:t>Link to the "30 Years After" Video</a:t>
            </a:r>
            <a:endParaRPr sz="2000">
              <a:solidFill>
                <a:srgbClr val="000000"/>
              </a:solidFill>
              <a:latin typeface="Calibri"/>
              <a:ea typeface="Calibri"/>
              <a:cs typeface="Calibri"/>
              <a:sym typeface="Calibri"/>
            </a:endParaRPr>
          </a:p>
        </p:txBody>
      </p:sp>
      <p:pic>
        <p:nvPicPr>
          <p:cNvPr descr="Screenshot of a YouTube video titled &quot;30 years after ADA's passage, what it means to these Americans with disabilities.&quot;" id="349" name="Google Shape;349;p53" title="30 Years After ADA Video Screenshot"/>
          <p:cNvPicPr preferRelativeResize="0"/>
          <p:nvPr/>
        </p:nvPicPr>
        <p:blipFill rotWithShape="1">
          <a:blip r:embed="rId4">
            <a:alphaModFix/>
          </a:blip>
          <a:srcRect b="3792" l="0" r="27488" t="8817"/>
          <a:stretch/>
        </p:blipFill>
        <p:spPr>
          <a:xfrm>
            <a:off x="2429813" y="854700"/>
            <a:ext cx="4284374" cy="2904401"/>
          </a:xfrm>
          <a:prstGeom prst="rect">
            <a:avLst/>
          </a:prstGeom>
          <a:noFill/>
          <a:ln>
            <a:noFill/>
          </a:ln>
        </p:spPr>
      </p:pic>
      <p:sp>
        <p:nvSpPr>
          <p:cNvPr id="350" name="Google Shape;350;p53"/>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40</a:t>
            </a:r>
            <a:endParaRPr b="1" sz="1200"/>
          </a:p>
        </p:txBody>
      </p:sp>
      <p:sp>
        <p:nvSpPr>
          <p:cNvPr id="351" name="Google Shape;351;p53"/>
          <p:cNvSpPr txBox="1"/>
          <p:nvPr/>
        </p:nvSpPr>
        <p:spPr>
          <a:xfrm>
            <a:off x="1837400" y="115800"/>
            <a:ext cx="5592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latin typeface="Calibri"/>
                <a:ea typeface="Calibri"/>
                <a:cs typeface="Calibri"/>
                <a:sym typeface="Calibri"/>
              </a:rPr>
              <a:t>30 Years After ADA Video</a:t>
            </a:r>
            <a:endParaRPr b="1" sz="4000">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4"/>
          <p:cNvSpPr txBox="1"/>
          <p:nvPr>
            <p:ph type="title"/>
          </p:nvPr>
        </p:nvSpPr>
        <p:spPr>
          <a:xfrm>
            <a:off x="2442450" y="246400"/>
            <a:ext cx="4259100" cy="69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500"/>
              <a:t>ALA Policy - Part 1</a:t>
            </a:r>
            <a:endParaRPr b="1" sz="3500"/>
          </a:p>
        </p:txBody>
      </p:sp>
      <p:sp>
        <p:nvSpPr>
          <p:cNvPr id="357" name="Google Shape;357;p54"/>
          <p:cNvSpPr txBox="1"/>
          <p:nvPr>
            <p:ph idx="1" type="body"/>
          </p:nvPr>
        </p:nvSpPr>
        <p:spPr>
          <a:xfrm>
            <a:off x="311700" y="1554675"/>
            <a:ext cx="8520600" cy="24660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History of serving people with disabilities</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Library of Congress first services to people with disabilities was in 1897</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Standards regarding equal access were created in 1961</a:t>
            </a:r>
            <a:endParaRPr sz="2000">
              <a:solidFill>
                <a:srgbClr val="000000"/>
              </a:solidFill>
              <a:latin typeface="Calibri"/>
              <a:ea typeface="Calibri"/>
              <a:cs typeface="Calibri"/>
              <a:sym typeface="Calibri"/>
            </a:endParaRPr>
          </a:p>
          <a:p>
            <a:pPr indent="-355600" lvl="0" marL="457200" rtl="0" algn="l">
              <a:spcBef>
                <a:spcPts val="1000"/>
              </a:spcBef>
              <a:spcAft>
                <a:spcPts val="1000"/>
              </a:spcAft>
              <a:buClr>
                <a:srgbClr val="000000"/>
              </a:buClr>
              <a:buSzPts val="2000"/>
              <a:buFont typeface="Calibri"/>
              <a:buChar char="●"/>
            </a:pPr>
            <a:r>
              <a:rPr lang="en" sz="2000">
                <a:solidFill>
                  <a:srgbClr val="000000"/>
                </a:solidFill>
                <a:latin typeface="Calibri"/>
                <a:ea typeface="Calibri"/>
                <a:cs typeface="Calibri"/>
                <a:sym typeface="Calibri"/>
              </a:rPr>
              <a:t>Policy was updated in 2001</a:t>
            </a:r>
            <a:endParaRPr sz="2000">
              <a:solidFill>
                <a:srgbClr val="000000"/>
              </a:solidFill>
              <a:latin typeface="Calibri"/>
              <a:ea typeface="Calibri"/>
              <a:cs typeface="Calibri"/>
              <a:sym typeface="Calibri"/>
            </a:endParaRPr>
          </a:p>
        </p:txBody>
      </p:sp>
      <p:sp>
        <p:nvSpPr>
          <p:cNvPr id="358" name="Google Shape;358;p54"/>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41</a:t>
            </a:r>
            <a:endParaRPr b="1" sz="12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55"/>
          <p:cNvSpPr txBox="1"/>
          <p:nvPr>
            <p:ph type="title"/>
          </p:nvPr>
        </p:nvSpPr>
        <p:spPr>
          <a:xfrm>
            <a:off x="2773675" y="238250"/>
            <a:ext cx="3730500" cy="75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Calibri"/>
                <a:ea typeface="Calibri"/>
                <a:cs typeface="Calibri"/>
                <a:sym typeface="Calibri"/>
              </a:rPr>
              <a:t>ALA Policy - Part 2</a:t>
            </a:r>
            <a:endParaRPr b="1" sz="3600">
              <a:latin typeface="Calibri"/>
              <a:ea typeface="Calibri"/>
              <a:cs typeface="Calibri"/>
              <a:sym typeface="Calibri"/>
            </a:endParaRPr>
          </a:p>
        </p:txBody>
      </p:sp>
      <p:sp>
        <p:nvSpPr>
          <p:cNvPr id="364" name="Google Shape;364;p55"/>
          <p:cNvSpPr txBox="1"/>
          <p:nvPr>
            <p:ph idx="1" type="body"/>
          </p:nvPr>
        </p:nvSpPr>
        <p:spPr>
          <a:xfrm>
            <a:off x="311700" y="1119025"/>
            <a:ext cx="8520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The Scope of Disability Law</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Library Services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Facilities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Collections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Assistive Technology</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Employment</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Library Education, Training, and Professional Development</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ALA Conferences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ALA Publications and Communications</a:t>
            </a:r>
            <a:endParaRPr sz="2000">
              <a:solidFill>
                <a:srgbClr val="000000"/>
              </a:solidFill>
              <a:latin typeface="Calibri"/>
              <a:ea typeface="Calibri"/>
              <a:cs typeface="Calibri"/>
              <a:sym typeface="Calibri"/>
            </a:endParaRPr>
          </a:p>
        </p:txBody>
      </p:sp>
      <p:pic>
        <p:nvPicPr>
          <p:cNvPr descr="clip art of a stack of 4 soft cover books. The bottom is black, the second is light purple, the third is light blue, and the top is light brown." id="365" name="Google Shape;365;p55" title="Clip Art of a Stack of Books"/>
          <p:cNvPicPr preferRelativeResize="0"/>
          <p:nvPr/>
        </p:nvPicPr>
        <p:blipFill>
          <a:blip r:embed="rId3">
            <a:alphaModFix/>
          </a:blip>
          <a:stretch>
            <a:fillRect/>
          </a:stretch>
        </p:blipFill>
        <p:spPr>
          <a:xfrm>
            <a:off x="6056400" y="822200"/>
            <a:ext cx="2449251" cy="2384174"/>
          </a:xfrm>
          <a:prstGeom prst="rect">
            <a:avLst/>
          </a:prstGeom>
          <a:noFill/>
          <a:ln>
            <a:noFill/>
          </a:ln>
        </p:spPr>
      </p:pic>
      <p:sp>
        <p:nvSpPr>
          <p:cNvPr id="366" name="Google Shape;366;p55"/>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42</a:t>
            </a:r>
            <a:endParaRPr b="1" sz="12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6"/>
          <p:cNvSpPr txBox="1"/>
          <p:nvPr>
            <p:ph type="title"/>
          </p:nvPr>
        </p:nvSpPr>
        <p:spPr>
          <a:xfrm>
            <a:off x="254200" y="2198325"/>
            <a:ext cx="8520600" cy="196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latin typeface="Calibri"/>
                <a:ea typeface="Calibri"/>
                <a:cs typeface="Calibri"/>
                <a:sym typeface="Calibri"/>
              </a:rPr>
              <a:t>Providing equitable access for people with disabilities is required by federal law.</a:t>
            </a:r>
            <a:endParaRPr sz="20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0" lvl="0" marL="0" rtl="0" algn="l">
              <a:spcBef>
                <a:spcPts val="0"/>
              </a:spcBef>
              <a:spcAft>
                <a:spcPts val="0"/>
              </a:spcAft>
              <a:buNone/>
            </a:pPr>
            <a:r>
              <a:rPr lang="en" sz="2000">
                <a:latin typeface="Calibri"/>
                <a:ea typeface="Calibri"/>
                <a:cs typeface="Calibri"/>
                <a:sym typeface="Calibri"/>
              </a:rPr>
              <a:t>Examples: Section 504 of the Rehabilitation Act of 1973 and The Americans with Disabilities Act of 1990.</a:t>
            </a:r>
            <a:endParaRPr sz="2000">
              <a:latin typeface="Calibri"/>
              <a:ea typeface="Calibri"/>
              <a:cs typeface="Calibri"/>
              <a:sym typeface="Calibri"/>
            </a:endParaRPr>
          </a:p>
        </p:txBody>
      </p:sp>
      <p:sp>
        <p:nvSpPr>
          <p:cNvPr id="372" name="Google Shape;372;p56"/>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43</a:t>
            </a:r>
            <a:endParaRPr b="1" sz="1200"/>
          </a:p>
        </p:txBody>
      </p:sp>
      <p:sp>
        <p:nvSpPr>
          <p:cNvPr id="373" name="Google Shape;373;p56"/>
          <p:cNvSpPr txBox="1"/>
          <p:nvPr/>
        </p:nvSpPr>
        <p:spPr>
          <a:xfrm>
            <a:off x="1342050" y="320700"/>
            <a:ext cx="6459900" cy="800400"/>
          </a:xfrm>
          <a:prstGeom prst="rect">
            <a:avLst/>
          </a:prstGeom>
          <a:noFill/>
          <a:ln>
            <a:noFill/>
          </a:ln>
        </p:spPr>
        <p:txBody>
          <a:bodyPr anchorCtr="0" anchor="t" bIns="91425" lIns="91425" spcFirstLastPara="1" rIns="91425" wrap="square" tIns="91425">
            <a:spAutoFit/>
          </a:bodyPr>
          <a:lstStyle/>
          <a:p>
            <a:pPr indent="-482600" lvl="0" marL="457200" rtl="0" algn="l">
              <a:spcBef>
                <a:spcPts val="0"/>
              </a:spcBef>
              <a:spcAft>
                <a:spcPts val="0"/>
              </a:spcAft>
              <a:buClr>
                <a:schemeClr val="dk1"/>
              </a:buClr>
              <a:buSzPts val="4000"/>
              <a:buFont typeface="Calibri"/>
              <a:buAutoNum type="arabicPeriod"/>
            </a:pPr>
            <a:r>
              <a:rPr b="1" lang="en" sz="4000">
                <a:solidFill>
                  <a:schemeClr val="dk1"/>
                </a:solidFill>
                <a:latin typeface="Calibri"/>
                <a:ea typeface="Calibri"/>
                <a:cs typeface="Calibri"/>
                <a:sym typeface="Calibri"/>
              </a:rPr>
              <a:t>The Scope of Disability Law</a:t>
            </a:r>
            <a:endParaRPr b="1" sz="4000">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7"/>
          <p:cNvSpPr txBox="1"/>
          <p:nvPr>
            <p:ph type="title"/>
          </p:nvPr>
        </p:nvSpPr>
        <p:spPr>
          <a:xfrm>
            <a:off x="311700" y="1765975"/>
            <a:ext cx="8520600" cy="24153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000">
                <a:latin typeface="Calibri"/>
                <a:ea typeface="Calibri"/>
                <a:cs typeface="Calibri"/>
                <a:sym typeface="Calibri"/>
              </a:rPr>
              <a:t>Libraries must not discriminate against people with disabilities. Libraries should provide accommodations as well as include people with disabilities in planning and evaluation of library spaces.</a:t>
            </a:r>
            <a:endParaRPr sz="20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0" lvl="0" marL="0" rtl="0" algn="l">
              <a:spcBef>
                <a:spcPts val="0"/>
              </a:spcBef>
              <a:spcAft>
                <a:spcPts val="0"/>
              </a:spcAft>
              <a:buNone/>
            </a:pPr>
            <a:r>
              <a:rPr lang="en" sz="2000">
                <a:latin typeface="Calibri"/>
                <a:ea typeface="Calibri"/>
                <a:cs typeface="Calibri"/>
                <a:sym typeface="Calibri"/>
              </a:rPr>
              <a:t>Examples: Extended loan periods, waived late fines, extended reserve periods, etc.</a:t>
            </a:r>
            <a:endParaRPr sz="2000">
              <a:latin typeface="Calibri"/>
              <a:ea typeface="Calibri"/>
              <a:cs typeface="Calibri"/>
              <a:sym typeface="Calibri"/>
            </a:endParaRPr>
          </a:p>
        </p:txBody>
      </p:sp>
      <p:sp>
        <p:nvSpPr>
          <p:cNvPr id="379" name="Google Shape;379;p57"/>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44</a:t>
            </a:r>
            <a:endParaRPr b="1" sz="1200"/>
          </a:p>
        </p:txBody>
      </p:sp>
      <p:sp>
        <p:nvSpPr>
          <p:cNvPr id="380" name="Google Shape;380;p57"/>
          <p:cNvSpPr txBox="1"/>
          <p:nvPr/>
        </p:nvSpPr>
        <p:spPr>
          <a:xfrm>
            <a:off x="2585600" y="394150"/>
            <a:ext cx="4062000" cy="800400"/>
          </a:xfrm>
          <a:prstGeom prst="rect">
            <a:avLst/>
          </a:prstGeom>
          <a:noFill/>
          <a:ln>
            <a:noFill/>
          </a:ln>
        </p:spPr>
        <p:txBody>
          <a:bodyPr anchorCtr="0" anchor="t" bIns="91425" lIns="91425" spcFirstLastPara="1" rIns="91425" wrap="square" tIns="91425">
            <a:spAutoFit/>
          </a:bodyPr>
          <a:lstStyle/>
          <a:p>
            <a:pPr indent="-482600" lvl="0" marL="457200" rtl="0" algn="l">
              <a:spcBef>
                <a:spcPts val="0"/>
              </a:spcBef>
              <a:spcAft>
                <a:spcPts val="0"/>
              </a:spcAft>
              <a:buClr>
                <a:schemeClr val="dk1"/>
              </a:buClr>
              <a:buSzPts val="4000"/>
              <a:buFont typeface="Calibri"/>
              <a:buAutoNum type="arabicPeriod" startAt="2"/>
            </a:pPr>
            <a:r>
              <a:rPr b="1" lang="en" sz="4000">
                <a:solidFill>
                  <a:schemeClr val="dk1"/>
                </a:solidFill>
                <a:latin typeface="Calibri"/>
                <a:ea typeface="Calibri"/>
                <a:cs typeface="Calibri"/>
                <a:sym typeface="Calibri"/>
              </a:rPr>
              <a:t>Library Services</a:t>
            </a:r>
            <a:endParaRPr b="1" sz="4000">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8"/>
          <p:cNvSpPr txBox="1"/>
          <p:nvPr>
            <p:ph type="title"/>
          </p:nvPr>
        </p:nvSpPr>
        <p:spPr>
          <a:xfrm>
            <a:off x="335925" y="1283475"/>
            <a:ext cx="8672700" cy="277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latin typeface="Calibri"/>
                <a:ea typeface="Calibri"/>
                <a:cs typeface="Calibri"/>
                <a:sym typeface="Calibri"/>
              </a:rPr>
              <a:t>Libraries are required to follow ADA regulations regarding physical space.</a:t>
            </a:r>
            <a:endParaRPr sz="20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0" lvl="0" marL="0" rtl="0" algn="l">
              <a:spcBef>
                <a:spcPts val="0"/>
              </a:spcBef>
              <a:spcAft>
                <a:spcPts val="0"/>
              </a:spcAft>
              <a:buNone/>
            </a:pPr>
            <a:r>
              <a:rPr lang="en" sz="2000">
                <a:latin typeface="Calibri"/>
                <a:ea typeface="Calibri"/>
                <a:cs typeface="Calibri"/>
                <a:sym typeface="Calibri"/>
              </a:rPr>
              <a:t>Examples: clear paths of travel </a:t>
            </a:r>
            <a:endParaRPr sz="2000">
              <a:latin typeface="Calibri"/>
              <a:ea typeface="Calibri"/>
              <a:cs typeface="Calibri"/>
              <a:sym typeface="Calibri"/>
            </a:endParaRPr>
          </a:p>
          <a:p>
            <a:pPr indent="0" lvl="0" marL="0" rtl="0" algn="l">
              <a:spcBef>
                <a:spcPts val="0"/>
              </a:spcBef>
              <a:spcAft>
                <a:spcPts val="0"/>
              </a:spcAft>
              <a:buNone/>
            </a:pPr>
            <a:r>
              <a:rPr lang="en" sz="2000">
                <a:latin typeface="Calibri"/>
                <a:ea typeface="Calibri"/>
                <a:cs typeface="Calibri"/>
                <a:sym typeface="Calibri"/>
              </a:rPr>
              <a:t>to and throughout the facility, </a:t>
            </a:r>
            <a:endParaRPr sz="2000">
              <a:latin typeface="Calibri"/>
              <a:ea typeface="Calibri"/>
              <a:cs typeface="Calibri"/>
              <a:sym typeface="Calibri"/>
            </a:endParaRPr>
          </a:p>
          <a:p>
            <a:pPr indent="0" lvl="0" marL="0" rtl="0" algn="l">
              <a:spcBef>
                <a:spcPts val="0"/>
              </a:spcBef>
              <a:spcAft>
                <a:spcPts val="0"/>
              </a:spcAft>
              <a:buNone/>
            </a:pPr>
            <a:r>
              <a:rPr lang="en" sz="2000">
                <a:latin typeface="Calibri"/>
                <a:ea typeface="Calibri"/>
                <a:cs typeface="Calibri"/>
                <a:sym typeface="Calibri"/>
              </a:rPr>
              <a:t>accessible tables, public </a:t>
            </a:r>
            <a:endParaRPr sz="2000">
              <a:latin typeface="Calibri"/>
              <a:ea typeface="Calibri"/>
              <a:cs typeface="Calibri"/>
              <a:sym typeface="Calibri"/>
            </a:endParaRPr>
          </a:p>
          <a:p>
            <a:pPr indent="0" lvl="0" marL="0" rtl="0" algn="l">
              <a:spcBef>
                <a:spcPts val="0"/>
              </a:spcBef>
              <a:spcAft>
                <a:spcPts val="0"/>
              </a:spcAft>
              <a:buNone/>
            </a:pPr>
            <a:r>
              <a:rPr lang="en" sz="2000">
                <a:latin typeface="Calibri"/>
                <a:ea typeface="Calibri"/>
                <a:cs typeface="Calibri"/>
                <a:sym typeface="Calibri"/>
              </a:rPr>
              <a:t>service desks, etc.</a:t>
            </a:r>
            <a:endParaRPr sz="2000">
              <a:latin typeface="Calibri"/>
              <a:ea typeface="Calibri"/>
              <a:cs typeface="Calibri"/>
              <a:sym typeface="Calibri"/>
            </a:endParaRPr>
          </a:p>
        </p:txBody>
      </p:sp>
      <p:pic>
        <p:nvPicPr>
          <p:cNvPr descr="Clip art of black house outline with an outline of a book in the middle." id="386" name="Google Shape;386;p58" title="Clip art of an outline house and a book"/>
          <p:cNvPicPr preferRelativeResize="0"/>
          <p:nvPr/>
        </p:nvPicPr>
        <p:blipFill>
          <a:blip r:embed="rId3">
            <a:alphaModFix/>
          </a:blip>
          <a:stretch>
            <a:fillRect/>
          </a:stretch>
        </p:blipFill>
        <p:spPr>
          <a:xfrm>
            <a:off x="4872800" y="2069575"/>
            <a:ext cx="2864701" cy="2864701"/>
          </a:xfrm>
          <a:prstGeom prst="rect">
            <a:avLst/>
          </a:prstGeom>
          <a:noFill/>
          <a:ln>
            <a:noFill/>
          </a:ln>
        </p:spPr>
      </p:pic>
      <p:sp>
        <p:nvSpPr>
          <p:cNvPr id="387" name="Google Shape;387;p58"/>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45</a:t>
            </a:r>
            <a:endParaRPr b="1" sz="1200"/>
          </a:p>
        </p:txBody>
      </p:sp>
      <p:sp>
        <p:nvSpPr>
          <p:cNvPr id="388" name="Google Shape;388;p58"/>
          <p:cNvSpPr txBox="1"/>
          <p:nvPr/>
        </p:nvSpPr>
        <p:spPr>
          <a:xfrm>
            <a:off x="3319350" y="357425"/>
            <a:ext cx="2505300" cy="800400"/>
          </a:xfrm>
          <a:prstGeom prst="rect">
            <a:avLst/>
          </a:prstGeom>
          <a:noFill/>
          <a:ln>
            <a:noFill/>
          </a:ln>
        </p:spPr>
        <p:txBody>
          <a:bodyPr anchorCtr="0" anchor="t" bIns="91425" lIns="91425" spcFirstLastPara="1" rIns="91425" wrap="square" tIns="91425">
            <a:spAutoFit/>
          </a:bodyPr>
          <a:lstStyle/>
          <a:p>
            <a:pPr indent="-482600" lvl="0" marL="457200" rtl="0" algn="l">
              <a:spcBef>
                <a:spcPts val="0"/>
              </a:spcBef>
              <a:spcAft>
                <a:spcPts val="0"/>
              </a:spcAft>
              <a:buClr>
                <a:schemeClr val="dk1"/>
              </a:buClr>
              <a:buSzPts val="4000"/>
              <a:buFont typeface="Calibri"/>
              <a:buAutoNum type="arabicPeriod" startAt="3"/>
            </a:pPr>
            <a:r>
              <a:rPr b="1" lang="en" sz="4000">
                <a:solidFill>
                  <a:schemeClr val="dk1"/>
                </a:solidFill>
                <a:latin typeface="Calibri"/>
                <a:ea typeface="Calibri"/>
                <a:cs typeface="Calibri"/>
                <a:sym typeface="Calibri"/>
              </a:rPr>
              <a:t>Facilities</a:t>
            </a:r>
            <a:endParaRPr b="1" sz="4000">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9"/>
          <p:cNvSpPr txBox="1"/>
          <p:nvPr>
            <p:ph type="title"/>
          </p:nvPr>
        </p:nvSpPr>
        <p:spPr>
          <a:xfrm>
            <a:off x="421950" y="1708075"/>
            <a:ext cx="8210700" cy="2093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000">
                <a:latin typeface="Calibri"/>
                <a:ea typeface="Calibri"/>
                <a:cs typeface="Calibri"/>
                <a:sym typeface="Calibri"/>
              </a:rPr>
              <a:t>Library materials must be accessible to patrons with disabilities and with a variety of formats.</a:t>
            </a:r>
            <a:endParaRPr sz="20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0" lvl="0" marL="0" rtl="0" algn="l">
              <a:spcBef>
                <a:spcPts val="0"/>
              </a:spcBef>
              <a:spcAft>
                <a:spcPts val="0"/>
              </a:spcAft>
              <a:buNone/>
            </a:pPr>
            <a:r>
              <a:rPr lang="en" sz="2000">
                <a:latin typeface="Calibri"/>
                <a:ea typeface="Calibri"/>
                <a:cs typeface="Calibri"/>
                <a:sym typeface="Calibri"/>
              </a:rPr>
              <a:t>Examples: Audiobooks, books, graphic novels, large print, movies, etc.</a:t>
            </a:r>
            <a:endParaRPr sz="2000">
              <a:latin typeface="Calibri"/>
              <a:ea typeface="Calibri"/>
              <a:cs typeface="Calibri"/>
              <a:sym typeface="Calibri"/>
            </a:endParaRPr>
          </a:p>
        </p:txBody>
      </p:sp>
      <p:sp>
        <p:nvSpPr>
          <p:cNvPr id="394" name="Google Shape;394;p59"/>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46</a:t>
            </a:r>
            <a:endParaRPr b="1" sz="1200"/>
          </a:p>
        </p:txBody>
      </p:sp>
      <p:sp>
        <p:nvSpPr>
          <p:cNvPr id="395" name="Google Shape;395;p59"/>
          <p:cNvSpPr txBox="1"/>
          <p:nvPr/>
        </p:nvSpPr>
        <p:spPr>
          <a:xfrm>
            <a:off x="2845100" y="501800"/>
            <a:ext cx="3253200" cy="800400"/>
          </a:xfrm>
          <a:prstGeom prst="rect">
            <a:avLst/>
          </a:prstGeom>
          <a:noFill/>
          <a:ln>
            <a:noFill/>
          </a:ln>
        </p:spPr>
        <p:txBody>
          <a:bodyPr anchorCtr="0" anchor="t" bIns="91425" lIns="91425" spcFirstLastPara="1" rIns="91425" wrap="square" tIns="91425">
            <a:spAutoFit/>
          </a:bodyPr>
          <a:lstStyle/>
          <a:p>
            <a:pPr indent="-482600" lvl="0" marL="457200" rtl="0" algn="l">
              <a:spcBef>
                <a:spcPts val="0"/>
              </a:spcBef>
              <a:spcAft>
                <a:spcPts val="0"/>
              </a:spcAft>
              <a:buClr>
                <a:schemeClr val="dk1"/>
              </a:buClr>
              <a:buSzPts val="4000"/>
              <a:buFont typeface="Calibri"/>
              <a:buAutoNum type="arabicPeriod" startAt="4"/>
            </a:pPr>
            <a:r>
              <a:rPr b="1" lang="en" sz="4000">
                <a:solidFill>
                  <a:schemeClr val="dk1"/>
                </a:solidFill>
                <a:latin typeface="Calibri"/>
                <a:ea typeface="Calibri"/>
                <a:cs typeface="Calibri"/>
                <a:sym typeface="Calibri"/>
              </a:rPr>
              <a:t>Collections</a:t>
            </a:r>
            <a:endParaRPr b="1" sz="4000">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60"/>
          <p:cNvSpPr txBox="1"/>
          <p:nvPr>
            <p:ph type="title"/>
          </p:nvPr>
        </p:nvSpPr>
        <p:spPr>
          <a:xfrm>
            <a:off x="70400" y="1148350"/>
            <a:ext cx="8831100" cy="24753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000">
                <a:latin typeface="Calibri"/>
                <a:ea typeface="Calibri"/>
                <a:cs typeface="Calibri"/>
                <a:sym typeface="Calibri"/>
              </a:rPr>
              <a:t>Libraries should integrate assistive technologies into their libraries based on communications with people with disabilities, agencies, organizations and vendors.</a:t>
            </a:r>
            <a:endParaRPr sz="2000">
              <a:latin typeface="Calibri"/>
              <a:ea typeface="Calibri"/>
              <a:cs typeface="Calibri"/>
              <a:sym typeface="Calibri"/>
            </a:endParaRPr>
          </a:p>
          <a:p>
            <a:pPr indent="0" lvl="0" marL="0" rtl="0" algn="l">
              <a:spcBef>
                <a:spcPts val="0"/>
              </a:spcBef>
              <a:spcAft>
                <a:spcPts val="0"/>
              </a:spcAft>
              <a:buNone/>
            </a:pPr>
            <a:br>
              <a:rPr lang="en" sz="2000">
                <a:latin typeface="Calibri"/>
                <a:ea typeface="Calibri"/>
                <a:cs typeface="Calibri"/>
                <a:sym typeface="Calibri"/>
              </a:rPr>
            </a:br>
            <a:br>
              <a:rPr lang="en" sz="2000">
                <a:latin typeface="Calibri"/>
                <a:ea typeface="Calibri"/>
                <a:cs typeface="Calibri"/>
                <a:sym typeface="Calibri"/>
              </a:rPr>
            </a:br>
            <a:endParaRPr sz="2000">
              <a:latin typeface="Calibri"/>
              <a:ea typeface="Calibri"/>
              <a:cs typeface="Calibri"/>
              <a:sym typeface="Calibri"/>
            </a:endParaRPr>
          </a:p>
          <a:p>
            <a:pPr indent="0" lvl="0" marL="0" rtl="0" algn="l">
              <a:spcBef>
                <a:spcPts val="0"/>
              </a:spcBef>
              <a:spcAft>
                <a:spcPts val="0"/>
              </a:spcAft>
              <a:buNone/>
            </a:pPr>
            <a:r>
              <a:rPr lang="en" sz="2000">
                <a:latin typeface="Calibri"/>
                <a:ea typeface="Calibri"/>
                <a:cs typeface="Calibri"/>
                <a:sym typeface="Calibri"/>
              </a:rPr>
              <a:t>Examples: screen readers, audiobooks, etc.</a:t>
            </a:r>
            <a:endParaRPr sz="2000">
              <a:latin typeface="Calibri"/>
              <a:ea typeface="Calibri"/>
              <a:cs typeface="Calibri"/>
              <a:sym typeface="Calibri"/>
            </a:endParaRPr>
          </a:p>
        </p:txBody>
      </p:sp>
      <p:pic>
        <p:nvPicPr>
          <p:cNvPr descr="A Tablet leaning up against a stack of 9 books in a home library." id="401" name="Google Shape;401;p60" title="Tablet vs Books Photo"/>
          <p:cNvPicPr preferRelativeResize="0"/>
          <p:nvPr/>
        </p:nvPicPr>
        <p:blipFill>
          <a:blip r:embed="rId3">
            <a:alphaModFix/>
          </a:blip>
          <a:stretch>
            <a:fillRect/>
          </a:stretch>
        </p:blipFill>
        <p:spPr>
          <a:xfrm>
            <a:off x="4982025" y="2298900"/>
            <a:ext cx="3712949" cy="2475299"/>
          </a:xfrm>
          <a:prstGeom prst="rect">
            <a:avLst/>
          </a:prstGeom>
          <a:noFill/>
          <a:ln>
            <a:noFill/>
          </a:ln>
        </p:spPr>
      </p:pic>
      <p:sp>
        <p:nvSpPr>
          <p:cNvPr id="402" name="Google Shape;402;p60"/>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47</a:t>
            </a:r>
            <a:endParaRPr b="1" sz="1200"/>
          </a:p>
        </p:txBody>
      </p:sp>
      <p:sp>
        <p:nvSpPr>
          <p:cNvPr id="403" name="Google Shape;403;p60"/>
          <p:cNvSpPr txBox="1"/>
          <p:nvPr/>
        </p:nvSpPr>
        <p:spPr>
          <a:xfrm>
            <a:off x="1783850" y="241250"/>
            <a:ext cx="5404200" cy="800400"/>
          </a:xfrm>
          <a:prstGeom prst="rect">
            <a:avLst/>
          </a:prstGeom>
          <a:noFill/>
          <a:ln>
            <a:noFill/>
          </a:ln>
        </p:spPr>
        <p:txBody>
          <a:bodyPr anchorCtr="0" anchor="t" bIns="91425" lIns="91425" spcFirstLastPara="1" rIns="91425" wrap="square" tIns="91425">
            <a:spAutoFit/>
          </a:bodyPr>
          <a:lstStyle/>
          <a:p>
            <a:pPr indent="-482600" lvl="0" marL="457200" rtl="0" algn="l">
              <a:spcBef>
                <a:spcPts val="0"/>
              </a:spcBef>
              <a:spcAft>
                <a:spcPts val="0"/>
              </a:spcAft>
              <a:buClr>
                <a:schemeClr val="dk1"/>
              </a:buClr>
              <a:buSzPts val="4000"/>
              <a:buFont typeface="Calibri"/>
              <a:buAutoNum type="arabicPeriod" startAt="5"/>
            </a:pPr>
            <a:r>
              <a:rPr b="1" lang="en" sz="4000">
                <a:solidFill>
                  <a:schemeClr val="dk1"/>
                </a:solidFill>
                <a:latin typeface="Calibri"/>
                <a:ea typeface="Calibri"/>
                <a:cs typeface="Calibri"/>
                <a:sym typeface="Calibri"/>
              </a:rPr>
              <a:t>Assistive Technology</a:t>
            </a:r>
            <a:endParaRPr b="1" sz="4000">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61"/>
          <p:cNvSpPr txBox="1"/>
          <p:nvPr>
            <p:ph type="title"/>
          </p:nvPr>
        </p:nvSpPr>
        <p:spPr>
          <a:xfrm>
            <a:off x="311700" y="1932050"/>
            <a:ext cx="8711100" cy="18426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000">
                <a:latin typeface="Calibri"/>
                <a:ea typeface="Calibri"/>
                <a:cs typeface="Calibri"/>
                <a:sym typeface="Calibri"/>
              </a:rPr>
              <a:t>Libraries should recruit people with disabilities into the LIS field and provide accommodations for employment.</a:t>
            </a:r>
            <a:endParaRPr sz="20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0" lvl="0" marL="0" rtl="0" algn="l">
              <a:spcBef>
                <a:spcPts val="0"/>
              </a:spcBef>
              <a:spcAft>
                <a:spcPts val="0"/>
              </a:spcAft>
              <a:buNone/>
            </a:pPr>
            <a:r>
              <a:rPr lang="en" sz="2000">
                <a:latin typeface="Calibri"/>
                <a:ea typeface="Calibri"/>
                <a:cs typeface="Calibri"/>
                <a:sym typeface="Calibri"/>
              </a:rPr>
              <a:t>Example: Extra time on civil service tests, tests read out loud, etc.</a:t>
            </a:r>
            <a:endParaRPr sz="2000">
              <a:latin typeface="Calibri"/>
              <a:ea typeface="Calibri"/>
              <a:cs typeface="Calibri"/>
              <a:sym typeface="Calibri"/>
            </a:endParaRPr>
          </a:p>
        </p:txBody>
      </p:sp>
      <p:sp>
        <p:nvSpPr>
          <p:cNvPr id="409" name="Google Shape;409;p61"/>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48</a:t>
            </a:r>
            <a:endParaRPr b="1" sz="1200"/>
          </a:p>
        </p:txBody>
      </p:sp>
      <p:sp>
        <p:nvSpPr>
          <p:cNvPr id="410" name="Google Shape;410;p61"/>
          <p:cNvSpPr txBox="1"/>
          <p:nvPr/>
        </p:nvSpPr>
        <p:spPr>
          <a:xfrm>
            <a:off x="2912150" y="463200"/>
            <a:ext cx="3399000" cy="800400"/>
          </a:xfrm>
          <a:prstGeom prst="rect">
            <a:avLst/>
          </a:prstGeom>
          <a:noFill/>
          <a:ln>
            <a:noFill/>
          </a:ln>
        </p:spPr>
        <p:txBody>
          <a:bodyPr anchorCtr="0" anchor="t" bIns="91425" lIns="91425" spcFirstLastPara="1" rIns="91425" wrap="square" tIns="91425">
            <a:spAutoFit/>
          </a:bodyPr>
          <a:lstStyle/>
          <a:p>
            <a:pPr indent="-482600" lvl="0" marL="457200" rtl="0" algn="l">
              <a:spcBef>
                <a:spcPts val="0"/>
              </a:spcBef>
              <a:spcAft>
                <a:spcPts val="0"/>
              </a:spcAft>
              <a:buClr>
                <a:schemeClr val="dk1"/>
              </a:buClr>
              <a:buSzPts val="4000"/>
              <a:buFont typeface="Calibri"/>
              <a:buAutoNum type="arabicPeriod" startAt="6"/>
            </a:pPr>
            <a:r>
              <a:rPr b="1" lang="en" sz="4000">
                <a:solidFill>
                  <a:schemeClr val="dk1"/>
                </a:solidFill>
                <a:latin typeface="Calibri"/>
                <a:ea typeface="Calibri"/>
                <a:cs typeface="Calibri"/>
                <a:sym typeface="Calibri"/>
              </a:rPr>
              <a:t>Employment</a:t>
            </a:r>
            <a:endParaRPr b="1" sz="40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ph type="title"/>
          </p:nvPr>
        </p:nvSpPr>
        <p:spPr>
          <a:xfrm>
            <a:off x="3676050" y="70800"/>
            <a:ext cx="1791900" cy="86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Agenda</a:t>
            </a:r>
            <a:endParaRPr b="1" sz="4000">
              <a:latin typeface="Calibri"/>
              <a:ea typeface="Calibri"/>
              <a:cs typeface="Calibri"/>
              <a:sym typeface="Calibri"/>
            </a:endParaRPr>
          </a:p>
        </p:txBody>
      </p:sp>
      <p:sp>
        <p:nvSpPr>
          <p:cNvPr id="83" name="Google Shape;83;p17"/>
          <p:cNvSpPr txBox="1"/>
          <p:nvPr>
            <p:ph idx="1" type="body"/>
          </p:nvPr>
        </p:nvSpPr>
        <p:spPr>
          <a:xfrm>
            <a:off x="311700" y="1281825"/>
            <a:ext cx="8520600" cy="288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Calibri"/>
                <a:ea typeface="Calibri"/>
                <a:cs typeface="Calibri"/>
                <a:sym typeface="Calibri"/>
              </a:rPr>
              <a:t>Foundations of Universal Design</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Models of Disability</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Design Theories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Universal Design Principles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The Law and ALA Policy</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Activity #1</a:t>
            </a:r>
            <a:endParaRPr sz="2600">
              <a:solidFill>
                <a:schemeClr val="dk1"/>
              </a:solidFill>
              <a:latin typeface="Calibri"/>
              <a:ea typeface="Calibri"/>
              <a:cs typeface="Calibri"/>
              <a:sym typeface="Calibri"/>
            </a:endParaRPr>
          </a:p>
        </p:txBody>
      </p:sp>
      <p:sp>
        <p:nvSpPr>
          <p:cNvPr id="84" name="Google Shape;84;p17"/>
          <p:cNvSpPr txBox="1"/>
          <p:nvPr/>
        </p:nvSpPr>
        <p:spPr>
          <a:xfrm>
            <a:off x="0" y="4774200"/>
            <a:ext cx="743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4</a:t>
            </a:r>
            <a:endParaRPr b="1" sz="12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2"/>
          <p:cNvSpPr txBox="1"/>
          <p:nvPr>
            <p:ph type="title"/>
          </p:nvPr>
        </p:nvSpPr>
        <p:spPr>
          <a:xfrm>
            <a:off x="311700" y="1310950"/>
            <a:ext cx="8520600" cy="32523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000">
                <a:latin typeface="Calibri"/>
                <a:ea typeface="Calibri"/>
                <a:cs typeface="Calibri"/>
                <a:sym typeface="Calibri"/>
              </a:rPr>
              <a:t>All graduate programs should teach students about accessibility, assistive technology and the needs of people with disabilities in regards to library services.</a:t>
            </a:r>
            <a:endParaRPr sz="20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0" lvl="0" marL="0" rtl="0" algn="l">
              <a:spcBef>
                <a:spcPts val="0"/>
              </a:spcBef>
              <a:spcAft>
                <a:spcPts val="0"/>
              </a:spcAft>
              <a:buNone/>
            </a:pPr>
            <a:r>
              <a:rPr lang="en" sz="2000">
                <a:latin typeface="Calibri"/>
                <a:ea typeface="Calibri"/>
                <a:cs typeface="Calibri"/>
                <a:sym typeface="Calibri"/>
              </a:rPr>
              <a:t>Example: Accessibility classes,</a:t>
            </a:r>
            <a:endParaRPr sz="2000">
              <a:latin typeface="Calibri"/>
              <a:ea typeface="Calibri"/>
              <a:cs typeface="Calibri"/>
              <a:sym typeface="Calibri"/>
            </a:endParaRPr>
          </a:p>
          <a:p>
            <a:pPr indent="0" lvl="0" marL="0" rtl="0" algn="l">
              <a:spcBef>
                <a:spcPts val="0"/>
              </a:spcBef>
              <a:spcAft>
                <a:spcPts val="0"/>
              </a:spcAft>
              <a:buNone/>
            </a:pPr>
            <a:r>
              <a:rPr lang="en" sz="2000">
                <a:latin typeface="Calibri"/>
                <a:ea typeface="Calibri"/>
                <a:cs typeface="Calibri"/>
                <a:sym typeface="Calibri"/>
              </a:rPr>
              <a:t> professional development </a:t>
            </a:r>
            <a:endParaRPr sz="2000">
              <a:latin typeface="Calibri"/>
              <a:ea typeface="Calibri"/>
              <a:cs typeface="Calibri"/>
              <a:sym typeface="Calibri"/>
            </a:endParaRPr>
          </a:p>
          <a:p>
            <a:pPr indent="0" lvl="0" marL="0" rtl="0" algn="l">
              <a:spcBef>
                <a:spcPts val="0"/>
              </a:spcBef>
              <a:spcAft>
                <a:spcPts val="0"/>
              </a:spcAft>
              <a:buNone/>
            </a:pPr>
            <a:r>
              <a:rPr lang="en" sz="2000">
                <a:latin typeface="Calibri"/>
                <a:ea typeface="Calibri"/>
                <a:cs typeface="Calibri"/>
                <a:sym typeface="Calibri"/>
              </a:rPr>
              <a:t>for staff regarding accessibility,</a:t>
            </a:r>
            <a:endParaRPr sz="2000">
              <a:latin typeface="Calibri"/>
              <a:ea typeface="Calibri"/>
              <a:cs typeface="Calibri"/>
              <a:sym typeface="Calibri"/>
            </a:endParaRPr>
          </a:p>
          <a:p>
            <a:pPr indent="0" lvl="0" marL="0" rtl="0" algn="l">
              <a:spcBef>
                <a:spcPts val="0"/>
              </a:spcBef>
              <a:spcAft>
                <a:spcPts val="0"/>
              </a:spcAft>
              <a:buNone/>
            </a:pPr>
            <a:r>
              <a:rPr lang="en" sz="2000">
                <a:latin typeface="Calibri"/>
                <a:ea typeface="Calibri"/>
                <a:cs typeface="Calibri"/>
                <a:sym typeface="Calibri"/>
              </a:rPr>
              <a:t> etc.</a:t>
            </a:r>
            <a:endParaRPr sz="2000">
              <a:latin typeface="Calibri"/>
              <a:ea typeface="Calibri"/>
              <a:cs typeface="Calibri"/>
              <a:sym typeface="Calibri"/>
            </a:endParaRPr>
          </a:p>
        </p:txBody>
      </p:sp>
      <p:pic>
        <p:nvPicPr>
          <p:cNvPr descr="Photo of a white women with blond hair in a wheelchair in a library next to a book shelf." id="416" name="Google Shape;416;p62" title="Wheelchair in a Library Photo"/>
          <p:cNvPicPr preferRelativeResize="0"/>
          <p:nvPr/>
        </p:nvPicPr>
        <p:blipFill>
          <a:blip r:embed="rId3">
            <a:alphaModFix/>
          </a:blip>
          <a:stretch>
            <a:fillRect/>
          </a:stretch>
        </p:blipFill>
        <p:spPr>
          <a:xfrm>
            <a:off x="4738200" y="2352200"/>
            <a:ext cx="3652575" cy="2677775"/>
          </a:xfrm>
          <a:prstGeom prst="rect">
            <a:avLst/>
          </a:prstGeom>
          <a:noFill/>
          <a:ln>
            <a:noFill/>
          </a:ln>
        </p:spPr>
      </p:pic>
      <p:sp>
        <p:nvSpPr>
          <p:cNvPr id="417" name="Google Shape;417;p62"/>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49</a:t>
            </a:r>
            <a:endParaRPr b="1" sz="1200"/>
          </a:p>
        </p:txBody>
      </p:sp>
      <p:sp>
        <p:nvSpPr>
          <p:cNvPr id="418" name="Google Shape;418;p62"/>
          <p:cNvSpPr txBox="1"/>
          <p:nvPr/>
        </p:nvSpPr>
        <p:spPr>
          <a:xfrm>
            <a:off x="685175" y="164050"/>
            <a:ext cx="7758600" cy="1416000"/>
          </a:xfrm>
          <a:prstGeom prst="rect">
            <a:avLst/>
          </a:prstGeom>
          <a:noFill/>
          <a:ln>
            <a:noFill/>
          </a:ln>
        </p:spPr>
        <p:txBody>
          <a:bodyPr anchorCtr="0" anchor="t" bIns="91425" lIns="91425" spcFirstLastPara="1" rIns="91425" wrap="square" tIns="91425">
            <a:spAutoFit/>
          </a:bodyPr>
          <a:lstStyle/>
          <a:p>
            <a:pPr indent="-482600" lvl="0" marL="457200" rtl="0" algn="l">
              <a:spcBef>
                <a:spcPts val="0"/>
              </a:spcBef>
              <a:spcAft>
                <a:spcPts val="0"/>
              </a:spcAft>
              <a:buClr>
                <a:schemeClr val="dk1"/>
              </a:buClr>
              <a:buSzPts val="4000"/>
              <a:buFont typeface="Calibri"/>
              <a:buAutoNum type="arabicPeriod" startAt="7"/>
            </a:pPr>
            <a:r>
              <a:rPr b="1" lang="en" sz="4000">
                <a:solidFill>
                  <a:schemeClr val="dk1"/>
                </a:solidFill>
                <a:latin typeface="Calibri"/>
                <a:ea typeface="Calibri"/>
                <a:cs typeface="Calibri"/>
                <a:sym typeface="Calibri"/>
              </a:rPr>
              <a:t>Library Education, Training, and Professional Development</a:t>
            </a:r>
            <a:r>
              <a:rPr lang="en" sz="4000">
                <a:solidFill>
                  <a:schemeClr val="dk1"/>
                </a:solidFill>
                <a:latin typeface="Calibri"/>
                <a:ea typeface="Calibri"/>
                <a:cs typeface="Calibri"/>
                <a:sym typeface="Calibri"/>
              </a:rPr>
              <a:t> </a:t>
            </a:r>
            <a:endParaRPr sz="4000">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63"/>
          <p:cNvSpPr txBox="1"/>
          <p:nvPr>
            <p:ph type="title"/>
          </p:nvPr>
        </p:nvSpPr>
        <p:spPr>
          <a:xfrm>
            <a:off x="311700" y="1710375"/>
            <a:ext cx="8520600" cy="2137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000">
                <a:latin typeface="Calibri"/>
                <a:ea typeface="Calibri"/>
                <a:cs typeface="Calibri"/>
                <a:sym typeface="Calibri"/>
              </a:rPr>
              <a:t>ALA conferences must be held at locations that are accessible to people with disabilities.</a:t>
            </a:r>
            <a:endParaRPr sz="20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0" lvl="0" marL="0" rtl="0" algn="l">
              <a:spcBef>
                <a:spcPts val="0"/>
              </a:spcBef>
              <a:spcAft>
                <a:spcPts val="0"/>
              </a:spcAft>
              <a:buNone/>
            </a:pPr>
            <a:r>
              <a:rPr lang="en" sz="2000">
                <a:latin typeface="Calibri"/>
                <a:ea typeface="Calibri"/>
                <a:cs typeface="Calibri"/>
                <a:sym typeface="Calibri"/>
              </a:rPr>
              <a:t>Example: Easy to navigate locations, microphones at lectures, etc.</a:t>
            </a:r>
            <a:endParaRPr sz="2000">
              <a:latin typeface="Calibri"/>
              <a:ea typeface="Calibri"/>
              <a:cs typeface="Calibri"/>
              <a:sym typeface="Calibri"/>
            </a:endParaRPr>
          </a:p>
        </p:txBody>
      </p:sp>
      <p:sp>
        <p:nvSpPr>
          <p:cNvPr id="424" name="Google Shape;424;p63"/>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50</a:t>
            </a:r>
            <a:endParaRPr b="1" sz="1200"/>
          </a:p>
        </p:txBody>
      </p:sp>
      <p:sp>
        <p:nvSpPr>
          <p:cNvPr id="425" name="Google Shape;425;p63"/>
          <p:cNvSpPr txBox="1"/>
          <p:nvPr/>
        </p:nvSpPr>
        <p:spPr>
          <a:xfrm>
            <a:off x="2415150" y="347400"/>
            <a:ext cx="4313700" cy="800400"/>
          </a:xfrm>
          <a:prstGeom prst="rect">
            <a:avLst/>
          </a:prstGeom>
          <a:noFill/>
          <a:ln>
            <a:noFill/>
          </a:ln>
        </p:spPr>
        <p:txBody>
          <a:bodyPr anchorCtr="0" anchor="t" bIns="91425" lIns="91425" spcFirstLastPara="1" rIns="91425" wrap="square" tIns="91425">
            <a:spAutoFit/>
          </a:bodyPr>
          <a:lstStyle/>
          <a:p>
            <a:pPr indent="-482600" lvl="0" marL="457200" rtl="0" algn="l">
              <a:spcBef>
                <a:spcPts val="0"/>
              </a:spcBef>
              <a:spcAft>
                <a:spcPts val="0"/>
              </a:spcAft>
              <a:buClr>
                <a:schemeClr val="dk1"/>
              </a:buClr>
              <a:buSzPts val="4000"/>
              <a:buFont typeface="Calibri"/>
              <a:buAutoNum type="arabicPeriod" startAt="8"/>
            </a:pPr>
            <a:r>
              <a:rPr b="1" lang="en" sz="4000">
                <a:solidFill>
                  <a:schemeClr val="dk1"/>
                </a:solidFill>
                <a:latin typeface="Calibri"/>
                <a:ea typeface="Calibri"/>
                <a:cs typeface="Calibri"/>
                <a:sym typeface="Calibri"/>
              </a:rPr>
              <a:t>ALA Conferences</a:t>
            </a:r>
            <a:endParaRPr b="1" sz="4000">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64"/>
          <p:cNvSpPr txBox="1"/>
          <p:nvPr>
            <p:ph type="title"/>
          </p:nvPr>
        </p:nvSpPr>
        <p:spPr>
          <a:xfrm>
            <a:off x="311700" y="1997875"/>
            <a:ext cx="8520600" cy="203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latin typeface="Calibri"/>
                <a:ea typeface="Calibri"/>
                <a:cs typeface="Calibri"/>
                <a:sym typeface="Calibri"/>
              </a:rPr>
              <a:t>Works published under ALA must be available in alternative formats.</a:t>
            </a:r>
            <a:endParaRPr sz="20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0" lvl="0" marL="0" rtl="0" algn="l">
              <a:spcBef>
                <a:spcPts val="0"/>
              </a:spcBef>
              <a:spcAft>
                <a:spcPts val="0"/>
              </a:spcAft>
              <a:buNone/>
            </a:pPr>
            <a:r>
              <a:rPr lang="en" sz="2000">
                <a:latin typeface="Calibri"/>
                <a:ea typeface="Calibri"/>
                <a:cs typeface="Calibri"/>
                <a:sym typeface="Calibri"/>
              </a:rPr>
              <a:t>Example: Electronic text, audiobooks, etc.</a:t>
            </a:r>
            <a:endParaRPr sz="2000">
              <a:latin typeface="Calibri"/>
              <a:ea typeface="Calibri"/>
              <a:cs typeface="Calibri"/>
              <a:sym typeface="Calibri"/>
            </a:endParaRPr>
          </a:p>
        </p:txBody>
      </p:sp>
      <p:sp>
        <p:nvSpPr>
          <p:cNvPr id="431" name="Google Shape;431;p64"/>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51</a:t>
            </a:r>
            <a:endParaRPr b="1" sz="1200"/>
          </a:p>
        </p:txBody>
      </p:sp>
      <p:sp>
        <p:nvSpPr>
          <p:cNvPr id="432" name="Google Shape;432;p64"/>
          <p:cNvSpPr txBox="1"/>
          <p:nvPr/>
        </p:nvSpPr>
        <p:spPr>
          <a:xfrm>
            <a:off x="494450" y="260550"/>
            <a:ext cx="8405400" cy="1416000"/>
          </a:xfrm>
          <a:prstGeom prst="rect">
            <a:avLst/>
          </a:prstGeom>
          <a:noFill/>
          <a:ln>
            <a:noFill/>
          </a:ln>
        </p:spPr>
        <p:txBody>
          <a:bodyPr anchorCtr="0" anchor="t" bIns="91425" lIns="91425" spcFirstLastPara="1" rIns="91425" wrap="square" tIns="91425">
            <a:spAutoFit/>
          </a:bodyPr>
          <a:lstStyle/>
          <a:p>
            <a:pPr indent="-482600" lvl="0" marL="457200" rtl="0" algn="ctr">
              <a:spcBef>
                <a:spcPts val="0"/>
              </a:spcBef>
              <a:spcAft>
                <a:spcPts val="0"/>
              </a:spcAft>
              <a:buClr>
                <a:schemeClr val="dk1"/>
              </a:buClr>
              <a:buSzPts val="4000"/>
              <a:buFont typeface="Calibri"/>
              <a:buAutoNum type="arabicPeriod" startAt="9"/>
            </a:pPr>
            <a:r>
              <a:rPr b="1" lang="en" sz="4000">
                <a:solidFill>
                  <a:schemeClr val="dk1"/>
                </a:solidFill>
                <a:latin typeface="Calibri"/>
                <a:ea typeface="Calibri"/>
                <a:cs typeface="Calibri"/>
                <a:sym typeface="Calibri"/>
              </a:rPr>
              <a:t>ALA Publications and Communications </a:t>
            </a:r>
            <a:endParaRPr b="1" sz="4000">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65"/>
          <p:cNvSpPr txBox="1"/>
          <p:nvPr>
            <p:ph type="title"/>
          </p:nvPr>
        </p:nvSpPr>
        <p:spPr>
          <a:xfrm>
            <a:off x="3335550" y="171400"/>
            <a:ext cx="2472900" cy="71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Activity #1</a:t>
            </a:r>
            <a:endParaRPr b="1" sz="4000">
              <a:latin typeface="Calibri"/>
              <a:ea typeface="Calibri"/>
              <a:cs typeface="Calibri"/>
              <a:sym typeface="Calibri"/>
            </a:endParaRPr>
          </a:p>
        </p:txBody>
      </p:sp>
      <p:sp>
        <p:nvSpPr>
          <p:cNvPr id="438" name="Google Shape;438;p65"/>
          <p:cNvSpPr txBox="1"/>
          <p:nvPr>
            <p:ph idx="1" type="body"/>
          </p:nvPr>
        </p:nvSpPr>
        <p:spPr>
          <a:xfrm>
            <a:off x="311700" y="1079600"/>
            <a:ext cx="8520600" cy="33015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Clr>
                <a:schemeClr val="dk1"/>
              </a:buClr>
              <a:buSzPts val="1018"/>
              <a:buFont typeface="Arial"/>
              <a:buNone/>
            </a:pPr>
            <a:r>
              <a:rPr lang="en" sz="1765" u="sng">
                <a:solidFill>
                  <a:schemeClr val="dk1"/>
                </a:solidFill>
              </a:rPr>
              <a:t>Directions: </a:t>
            </a:r>
            <a:endParaRPr sz="1765" u="sng">
              <a:solidFill>
                <a:schemeClr val="dk1"/>
              </a:solidFill>
            </a:endParaRPr>
          </a:p>
          <a:p>
            <a:pPr indent="0" lvl="0" marL="0" rtl="0" algn="l">
              <a:lnSpc>
                <a:spcPct val="105000"/>
              </a:lnSpc>
              <a:spcBef>
                <a:spcPts val="0"/>
              </a:spcBef>
              <a:spcAft>
                <a:spcPts val="0"/>
              </a:spcAft>
              <a:buClr>
                <a:schemeClr val="dk1"/>
              </a:buClr>
              <a:buSzPts val="1018"/>
              <a:buFont typeface="Arial"/>
              <a:buNone/>
            </a:pPr>
            <a:r>
              <a:t/>
            </a:r>
            <a:endParaRPr sz="1765">
              <a:solidFill>
                <a:schemeClr val="dk1"/>
              </a:solidFill>
            </a:endParaRPr>
          </a:p>
          <a:p>
            <a:pPr indent="-340677" lvl="0" marL="457200" rtl="0" algn="l">
              <a:lnSpc>
                <a:spcPct val="105000"/>
              </a:lnSpc>
              <a:spcBef>
                <a:spcPts val="1000"/>
              </a:spcBef>
              <a:spcAft>
                <a:spcPts val="0"/>
              </a:spcAft>
              <a:buClr>
                <a:schemeClr val="dk1"/>
              </a:buClr>
              <a:buSzPts val="1765"/>
              <a:buAutoNum type="arabicPeriod"/>
            </a:pPr>
            <a:r>
              <a:rPr lang="en" sz="1765">
                <a:solidFill>
                  <a:schemeClr val="dk1"/>
                </a:solidFill>
              </a:rPr>
              <a:t>Break into small (3-5) discussion groups (group size depends on the amount of people attending).</a:t>
            </a:r>
            <a:endParaRPr sz="1765">
              <a:solidFill>
                <a:schemeClr val="dk1"/>
              </a:solidFill>
            </a:endParaRPr>
          </a:p>
          <a:p>
            <a:pPr indent="-340677" lvl="0" marL="457200" rtl="0" algn="l">
              <a:lnSpc>
                <a:spcPct val="105000"/>
              </a:lnSpc>
              <a:spcBef>
                <a:spcPts val="1000"/>
              </a:spcBef>
              <a:spcAft>
                <a:spcPts val="0"/>
              </a:spcAft>
              <a:buClr>
                <a:schemeClr val="dk1"/>
              </a:buClr>
              <a:buSzPts val="1765"/>
              <a:buAutoNum type="arabicPeriod"/>
            </a:pPr>
            <a:r>
              <a:rPr lang="en" sz="1765">
                <a:solidFill>
                  <a:schemeClr val="dk1"/>
                </a:solidFill>
              </a:rPr>
              <a:t>Three different library scenarios will be shown on the PowerPoint slide.</a:t>
            </a:r>
            <a:endParaRPr sz="1765">
              <a:solidFill>
                <a:schemeClr val="dk1"/>
              </a:solidFill>
            </a:endParaRPr>
          </a:p>
          <a:p>
            <a:pPr indent="-340677" lvl="0" marL="457200" rtl="0" algn="l">
              <a:lnSpc>
                <a:spcPct val="105000"/>
              </a:lnSpc>
              <a:spcBef>
                <a:spcPts val="1000"/>
              </a:spcBef>
              <a:spcAft>
                <a:spcPts val="0"/>
              </a:spcAft>
              <a:buClr>
                <a:schemeClr val="dk1"/>
              </a:buClr>
              <a:buSzPts val="1765"/>
              <a:buAutoNum type="arabicPeriod"/>
            </a:pPr>
            <a:r>
              <a:rPr lang="en" sz="1765">
                <a:solidFill>
                  <a:schemeClr val="dk1"/>
                </a:solidFill>
              </a:rPr>
              <a:t>Each group will be assigned a scenario and decide what you would do in that situation, keeping in mind the Universal Design principles. </a:t>
            </a:r>
            <a:endParaRPr sz="1765">
              <a:solidFill>
                <a:schemeClr val="dk1"/>
              </a:solidFill>
            </a:endParaRPr>
          </a:p>
          <a:p>
            <a:pPr indent="-340677" lvl="0" marL="457200" rtl="0" algn="l">
              <a:lnSpc>
                <a:spcPct val="105000"/>
              </a:lnSpc>
              <a:spcBef>
                <a:spcPts val="1000"/>
              </a:spcBef>
              <a:spcAft>
                <a:spcPts val="0"/>
              </a:spcAft>
              <a:buClr>
                <a:schemeClr val="dk1"/>
              </a:buClr>
              <a:buSzPts val="1765"/>
              <a:buAutoNum type="arabicPeriod"/>
            </a:pPr>
            <a:r>
              <a:rPr lang="en" sz="1765">
                <a:solidFill>
                  <a:schemeClr val="dk1"/>
                </a:solidFill>
              </a:rPr>
              <a:t>After 15 minutes the groups will come back together and a speaker for each group will discuss what the group decided and why.</a:t>
            </a:r>
            <a:endParaRPr sz="1765">
              <a:solidFill>
                <a:srgbClr val="000000"/>
              </a:solidFill>
            </a:endParaRPr>
          </a:p>
        </p:txBody>
      </p:sp>
      <p:sp>
        <p:nvSpPr>
          <p:cNvPr id="439" name="Google Shape;439;p65"/>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52</a:t>
            </a:r>
            <a:endParaRPr b="1" sz="12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66"/>
          <p:cNvSpPr txBox="1"/>
          <p:nvPr>
            <p:ph type="title"/>
          </p:nvPr>
        </p:nvSpPr>
        <p:spPr>
          <a:xfrm>
            <a:off x="3323550" y="479400"/>
            <a:ext cx="2496900" cy="84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Scenario 1</a:t>
            </a:r>
            <a:endParaRPr b="1" sz="4000">
              <a:latin typeface="Calibri"/>
              <a:ea typeface="Calibri"/>
              <a:cs typeface="Calibri"/>
              <a:sym typeface="Calibri"/>
            </a:endParaRPr>
          </a:p>
        </p:txBody>
      </p:sp>
      <p:sp>
        <p:nvSpPr>
          <p:cNvPr id="445" name="Google Shape;445;p66"/>
          <p:cNvSpPr txBox="1"/>
          <p:nvPr>
            <p:ph idx="1" type="body"/>
          </p:nvPr>
        </p:nvSpPr>
        <p:spPr>
          <a:xfrm>
            <a:off x="311700" y="1774400"/>
            <a:ext cx="8520600" cy="22266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2000">
                <a:solidFill>
                  <a:srgbClr val="000000"/>
                </a:solidFill>
                <a:latin typeface="Calibri"/>
                <a:ea typeface="Calibri"/>
                <a:cs typeface="Calibri"/>
                <a:sym typeface="Calibri"/>
              </a:rPr>
              <a:t>You are a reference librarian at a mid-sized public library in a city. A patron comes up to your desk and you notice that they hold a white cane. She tells you that she just moved to the area and that it’s her first time in the library. She also tells you she is looking for a book on how to care for household plants. As the patron is asking their question, two other patrons que up behind her and look impatient. What do you do?</a:t>
            </a:r>
            <a:endParaRPr sz="2000">
              <a:solidFill>
                <a:srgbClr val="000000"/>
              </a:solidFill>
              <a:latin typeface="Calibri"/>
              <a:ea typeface="Calibri"/>
              <a:cs typeface="Calibri"/>
              <a:sym typeface="Calibri"/>
            </a:endParaRPr>
          </a:p>
        </p:txBody>
      </p:sp>
      <p:sp>
        <p:nvSpPr>
          <p:cNvPr id="446" name="Google Shape;446;p66"/>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53</a:t>
            </a:r>
            <a:endParaRPr b="1" sz="12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67"/>
          <p:cNvSpPr txBox="1"/>
          <p:nvPr>
            <p:ph type="title"/>
          </p:nvPr>
        </p:nvSpPr>
        <p:spPr>
          <a:xfrm>
            <a:off x="3344250" y="446725"/>
            <a:ext cx="2455500" cy="74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Scenario 2</a:t>
            </a:r>
            <a:endParaRPr b="1" sz="4000">
              <a:latin typeface="Calibri"/>
              <a:ea typeface="Calibri"/>
              <a:cs typeface="Calibri"/>
              <a:sym typeface="Calibri"/>
            </a:endParaRPr>
          </a:p>
        </p:txBody>
      </p:sp>
      <p:sp>
        <p:nvSpPr>
          <p:cNvPr id="452" name="Google Shape;452;p67"/>
          <p:cNvSpPr txBox="1"/>
          <p:nvPr>
            <p:ph idx="1" type="body"/>
          </p:nvPr>
        </p:nvSpPr>
        <p:spPr>
          <a:xfrm>
            <a:off x="311700" y="1765475"/>
            <a:ext cx="8520600" cy="246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2000">
                <a:solidFill>
                  <a:srgbClr val="000000"/>
                </a:solidFill>
                <a:latin typeface="Calibri"/>
                <a:ea typeface="Calibri"/>
                <a:cs typeface="Calibri"/>
                <a:sym typeface="Calibri"/>
              </a:rPr>
              <a:t>You are a librarian at a school library working at the check-out desk. Your library doubles as an instruction space. A middle school age kid comes into the library with a guide dog to look for audio books during his study hall. Your colleague is busy teaching a class how to cite different types of resources for the class’s end of the year project. The presence of the dog distracts multiple kids to the point where the class teacher comes to you to ask that the student with the guide dog leave the library. What do you do?</a:t>
            </a:r>
            <a:endParaRPr sz="2000">
              <a:solidFill>
                <a:srgbClr val="000000"/>
              </a:solidFill>
              <a:latin typeface="Calibri"/>
              <a:ea typeface="Calibri"/>
              <a:cs typeface="Calibri"/>
              <a:sym typeface="Calibri"/>
            </a:endParaRPr>
          </a:p>
        </p:txBody>
      </p:sp>
      <p:sp>
        <p:nvSpPr>
          <p:cNvPr id="453" name="Google Shape;453;p67"/>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54</a:t>
            </a:r>
            <a:endParaRPr b="1" sz="12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68"/>
          <p:cNvSpPr txBox="1"/>
          <p:nvPr>
            <p:ph type="title"/>
          </p:nvPr>
        </p:nvSpPr>
        <p:spPr>
          <a:xfrm>
            <a:off x="3360450" y="386200"/>
            <a:ext cx="24231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Scenario 3</a:t>
            </a:r>
            <a:endParaRPr b="1" sz="4000">
              <a:latin typeface="Calibri"/>
              <a:ea typeface="Calibri"/>
              <a:cs typeface="Calibri"/>
              <a:sym typeface="Calibri"/>
            </a:endParaRPr>
          </a:p>
        </p:txBody>
      </p:sp>
      <p:sp>
        <p:nvSpPr>
          <p:cNvPr id="459" name="Google Shape;459;p68"/>
          <p:cNvSpPr txBox="1"/>
          <p:nvPr>
            <p:ph idx="1" type="body"/>
          </p:nvPr>
        </p:nvSpPr>
        <p:spPr>
          <a:xfrm>
            <a:off x="311700" y="1824300"/>
            <a:ext cx="8520600" cy="2428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2000">
                <a:solidFill>
                  <a:srgbClr val="000000"/>
                </a:solidFill>
                <a:latin typeface="Calibri"/>
                <a:ea typeface="Calibri"/>
                <a:cs typeface="Calibri"/>
                <a:sym typeface="Calibri"/>
              </a:rPr>
              <a:t>You are a librarian at an academic library in a private university. Your library has been receiving complaints from the Deaf community on campus about the lack of American Sign Language (ASL) interpreters on library staff. Your boss acknowledges the problem and suggests that the staff covering the reference and circulation desks be trained in ASL. However, there is not enough funds in the budget for training and the budget for the following year has already been sent to the board for approval. What do you do?</a:t>
            </a:r>
            <a:endParaRPr sz="2000">
              <a:solidFill>
                <a:srgbClr val="000000"/>
              </a:solidFill>
              <a:latin typeface="Calibri"/>
              <a:ea typeface="Calibri"/>
              <a:cs typeface="Calibri"/>
              <a:sym typeface="Calibri"/>
            </a:endParaRPr>
          </a:p>
        </p:txBody>
      </p:sp>
      <p:sp>
        <p:nvSpPr>
          <p:cNvPr id="460" name="Google Shape;460;p68"/>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55</a:t>
            </a:r>
            <a:endParaRPr b="1" sz="12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69"/>
          <p:cNvSpPr txBox="1"/>
          <p:nvPr>
            <p:ph type="title"/>
          </p:nvPr>
        </p:nvSpPr>
        <p:spPr>
          <a:xfrm>
            <a:off x="2301450" y="337750"/>
            <a:ext cx="4541100" cy="73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Role Play Debriefing</a:t>
            </a:r>
            <a:endParaRPr b="1" sz="4000">
              <a:latin typeface="Calibri"/>
              <a:ea typeface="Calibri"/>
              <a:cs typeface="Calibri"/>
              <a:sym typeface="Calibri"/>
            </a:endParaRPr>
          </a:p>
        </p:txBody>
      </p:sp>
      <p:sp>
        <p:nvSpPr>
          <p:cNvPr id="466" name="Google Shape;466;p69"/>
          <p:cNvSpPr txBox="1"/>
          <p:nvPr>
            <p:ph idx="1" type="body"/>
          </p:nvPr>
        </p:nvSpPr>
        <p:spPr>
          <a:xfrm>
            <a:off x="311700" y="1920575"/>
            <a:ext cx="8520600" cy="20043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rgbClr val="000000"/>
              </a:buClr>
              <a:buSzPts val="2000"/>
              <a:buAutoNum type="arabicPeriod"/>
            </a:pPr>
            <a:r>
              <a:rPr lang="en" sz="2000">
                <a:solidFill>
                  <a:srgbClr val="000000"/>
                </a:solidFill>
              </a:rPr>
              <a:t>What do you think was the most important outcome of this roleplay?</a:t>
            </a:r>
            <a:endParaRPr sz="2000">
              <a:solidFill>
                <a:srgbClr val="000000"/>
              </a:solidFill>
            </a:endParaRPr>
          </a:p>
          <a:p>
            <a:pPr indent="-355600" lvl="0" marL="457200" rtl="0" algn="l">
              <a:spcBef>
                <a:spcPts val="1000"/>
              </a:spcBef>
              <a:spcAft>
                <a:spcPts val="0"/>
              </a:spcAft>
              <a:buClr>
                <a:srgbClr val="000000"/>
              </a:buClr>
              <a:buSzPts val="2000"/>
              <a:buAutoNum type="arabicPeriod"/>
            </a:pPr>
            <a:r>
              <a:rPr lang="en" sz="2000">
                <a:solidFill>
                  <a:srgbClr val="000000"/>
                </a:solidFill>
              </a:rPr>
              <a:t>In your role-play session, what, if anything, should have been asked or included that wasn’t?</a:t>
            </a:r>
            <a:endParaRPr sz="2000">
              <a:solidFill>
                <a:srgbClr val="000000"/>
              </a:solidFill>
            </a:endParaRPr>
          </a:p>
          <a:p>
            <a:pPr indent="-355600" lvl="0" marL="457200" rtl="0" algn="l">
              <a:spcBef>
                <a:spcPts val="1000"/>
              </a:spcBef>
              <a:spcAft>
                <a:spcPts val="0"/>
              </a:spcAft>
              <a:buClr>
                <a:srgbClr val="000000"/>
              </a:buClr>
              <a:buSzPts val="2000"/>
              <a:buAutoNum type="arabicPeriod"/>
            </a:pPr>
            <a:r>
              <a:rPr lang="en" sz="2000">
                <a:solidFill>
                  <a:srgbClr val="000000"/>
                </a:solidFill>
              </a:rPr>
              <a:t>What did you learn from this activity?</a:t>
            </a:r>
            <a:endParaRPr sz="2000">
              <a:solidFill>
                <a:srgbClr val="000000"/>
              </a:solidFill>
            </a:endParaRPr>
          </a:p>
        </p:txBody>
      </p:sp>
      <p:sp>
        <p:nvSpPr>
          <p:cNvPr id="467" name="Google Shape;467;p69"/>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56</a:t>
            </a:r>
            <a:endParaRPr b="1" sz="12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70"/>
          <p:cNvSpPr txBox="1"/>
          <p:nvPr>
            <p:ph type="title"/>
          </p:nvPr>
        </p:nvSpPr>
        <p:spPr>
          <a:xfrm>
            <a:off x="1087175" y="2295575"/>
            <a:ext cx="24531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sz="7000">
                <a:latin typeface="Calibri"/>
                <a:ea typeface="Calibri"/>
                <a:cs typeface="Calibri"/>
                <a:sym typeface="Calibri"/>
              </a:rPr>
              <a:t>Break</a:t>
            </a:r>
            <a:endParaRPr b="1" sz="7000">
              <a:latin typeface="Calibri"/>
              <a:ea typeface="Calibri"/>
              <a:cs typeface="Calibri"/>
              <a:sym typeface="Calibri"/>
            </a:endParaRPr>
          </a:p>
        </p:txBody>
      </p:sp>
      <p:pic>
        <p:nvPicPr>
          <p:cNvPr descr="Stock photo of a coffee mug. Mug is black with black steam." id="473" name="Google Shape;473;p70" title="Coffee Mug"/>
          <p:cNvPicPr preferRelativeResize="0"/>
          <p:nvPr/>
        </p:nvPicPr>
        <p:blipFill>
          <a:blip r:embed="rId3">
            <a:alphaModFix/>
          </a:blip>
          <a:stretch>
            <a:fillRect/>
          </a:stretch>
        </p:blipFill>
        <p:spPr>
          <a:xfrm>
            <a:off x="5121225" y="696974"/>
            <a:ext cx="2949876" cy="3749600"/>
          </a:xfrm>
          <a:prstGeom prst="rect">
            <a:avLst/>
          </a:prstGeom>
          <a:noFill/>
          <a:ln>
            <a:noFill/>
          </a:ln>
        </p:spPr>
      </p:pic>
      <p:sp>
        <p:nvSpPr>
          <p:cNvPr id="474" name="Google Shape;474;p70"/>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57</a:t>
            </a:r>
            <a:endParaRPr b="1" sz="12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71"/>
          <p:cNvSpPr txBox="1"/>
          <p:nvPr>
            <p:ph type="title"/>
          </p:nvPr>
        </p:nvSpPr>
        <p:spPr>
          <a:xfrm>
            <a:off x="311700" y="1792200"/>
            <a:ext cx="8520600" cy="155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5000">
                <a:latin typeface="Calibri"/>
                <a:ea typeface="Calibri"/>
                <a:cs typeface="Calibri"/>
                <a:sym typeface="Calibri"/>
              </a:rPr>
              <a:t>Applying Universal Design to Libraries</a:t>
            </a:r>
            <a:endParaRPr b="1" sz="5000">
              <a:latin typeface="Calibri"/>
              <a:ea typeface="Calibri"/>
              <a:cs typeface="Calibri"/>
              <a:sym typeface="Calibri"/>
            </a:endParaRPr>
          </a:p>
        </p:txBody>
      </p:sp>
      <p:sp>
        <p:nvSpPr>
          <p:cNvPr id="480" name="Google Shape;480;p71"/>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58</a:t>
            </a:r>
            <a:endParaRPr b="1" sz="1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ph type="title"/>
          </p:nvPr>
        </p:nvSpPr>
        <p:spPr>
          <a:xfrm>
            <a:off x="2377350" y="196275"/>
            <a:ext cx="4389300" cy="75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Agenda - Continued</a:t>
            </a:r>
            <a:endParaRPr b="1" sz="4000">
              <a:latin typeface="Calibri"/>
              <a:ea typeface="Calibri"/>
              <a:cs typeface="Calibri"/>
              <a:sym typeface="Calibri"/>
            </a:endParaRPr>
          </a:p>
        </p:txBody>
      </p:sp>
      <p:sp>
        <p:nvSpPr>
          <p:cNvPr id="90" name="Google Shape;90;p18"/>
          <p:cNvSpPr txBox="1"/>
          <p:nvPr>
            <p:ph idx="1" type="body"/>
          </p:nvPr>
        </p:nvSpPr>
        <p:spPr>
          <a:xfrm>
            <a:off x="311700" y="1091725"/>
            <a:ext cx="8520600" cy="368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Calibri"/>
                <a:ea typeface="Calibri"/>
                <a:cs typeface="Calibri"/>
                <a:sym typeface="Calibri"/>
              </a:rPr>
              <a:t>Applying Universal Design to Libraries</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Physical Barriers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Collection Development</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Programming</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Website Accessibility</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Activity #2</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Recap</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Closing</a:t>
            </a:r>
            <a:endParaRPr sz="2000">
              <a:solidFill>
                <a:schemeClr val="dk1"/>
              </a:solidFill>
              <a:latin typeface="Calibri"/>
              <a:ea typeface="Calibri"/>
              <a:cs typeface="Calibri"/>
              <a:sym typeface="Calibri"/>
            </a:endParaRPr>
          </a:p>
        </p:txBody>
      </p:sp>
      <p:sp>
        <p:nvSpPr>
          <p:cNvPr id="91" name="Google Shape;91;p18"/>
          <p:cNvSpPr txBox="1"/>
          <p:nvPr/>
        </p:nvSpPr>
        <p:spPr>
          <a:xfrm>
            <a:off x="0" y="4774200"/>
            <a:ext cx="743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5</a:t>
            </a:r>
            <a:endParaRPr b="1" sz="12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72"/>
          <p:cNvSpPr txBox="1"/>
          <p:nvPr>
            <p:ph type="title"/>
          </p:nvPr>
        </p:nvSpPr>
        <p:spPr>
          <a:xfrm>
            <a:off x="2294550" y="2150850"/>
            <a:ext cx="45549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5000">
                <a:latin typeface="Calibri"/>
                <a:ea typeface="Calibri"/>
                <a:cs typeface="Calibri"/>
                <a:sym typeface="Calibri"/>
              </a:rPr>
              <a:t>Physical Barriers</a:t>
            </a:r>
            <a:endParaRPr b="1" sz="5000">
              <a:latin typeface="Calibri"/>
              <a:ea typeface="Calibri"/>
              <a:cs typeface="Calibri"/>
              <a:sym typeface="Calibri"/>
            </a:endParaRPr>
          </a:p>
        </p:txBody>
      </p:sp>
      <p:sp>
        <p:nvSpPr>
          <p:cNvPr id="486" name="Google Shape;486;p72"/>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59</a:t>
            </a:r>
            <a:endParaRPr b="1" sz="12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73"/>
          <p:cNvSpPr txBox="1"/>
          <p:nvPr>
            <p:ph type="title"/>
          </p:nvPr>
        </p:nvSpPr>
        <p:spPr>
          <a:xfrm>
            <a:off x="311700" y="3995150"/>
            <a:ext cx="8520600" cy="949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2000">
                <a:solidFill>
                  <a:srgbClr val="000000"/>
                </a:solidFill>
                <a:latin typeface="Calibri"/>
                <a:ea typeface="Calibri"/>
                <a:cs typeface="Calibri"/>
                <a:sym typeface="Calibri"/>
              </a:rPr>
              <a:t>“No amount of smiling at a flight of stairs has ever</a:t>
            </a:r>
            <a:endParaRPr sz="2000">
              <a:solidFill>
                <a:srgbClr val="000000"/>
              </a:solidFill>
              <a:latin typeface="Calibri"/>
              <a:ea typeface="Calibri"/>
              <a:cs typeface="Calibri"/>
              <a:sym typeface="Calibri"/>
            </a:endParaRPr>
          </a:p>
          <a:p>
            <a:pPr indent="0" lvl="0" marL="0" rtl="0" algn="ctr">
              <a:spcBef>
                <a:spcPts val="0"/>
              </a:spcBef>
              <a:spcAft>
                <a:spcPts val="0"/>
              </a:spcAft>
              <a:buNone/>
            </a:pPr>
            <a:r>
              <a:rPr lang="en" sz="2000">
                <a:solidFill>
                  <a:srgbClr val="000000"/>
                </a:solidFill>
                <a:latin typeface="Calibri"/>
                <a:ea typeface="Calibri"/>
                <a:cs typeface="Calibri"/>
                <a:sym typeface="Calibri"/>
              </a:rPr>
              <a:t> made it turn into a ramp.”</a:t>
            </a:r>
            <a:endParaRPr sz="2000">
              <a:solidFill>
                <a:srgbClr val="000000"/>
              </a:solidFill>
              <a:latin typeface="Calibri"/>
              <a:ea typeface="Calibri"/>
              <a:cs typeface="Calibri"/>
              <a:sym typeface="Calibri"/>
            </a:endParaRPr>
          </a:p>
        </p:txBody>
      </p:sp>
      <p:pic>
        <p:nvPicPr>
          <p:cNvPr descr="Clip art image of silver steps going up into the distance." id="492" name="Google Shape;492;p73" title="Clip art of Stairs"/>
          <p:cNvPicPr preferRelativeResize="0"/>
          <p:nvPr/>
        </p:nvPicPr>
        <p:blipFill>
          <a:blip r:embed="rId3">
            <a:alphaModFix/>
          </a:blip>
          <a:stretch>
            <a:fillRect/>
          </a:stretch>
        </p:blipFill>
        <p:spPr>
          <a:xfrm>
            <a:off x="3599477" y="1185900"/>
            <a:ext cx="2034826" cy="2487674"/>
          </a:xfrm>
          <a:prstGeom prst="rect">
            <a:avLst/>
          </a:prstGeom>
          <a:noFill/>
          <a:ln>
            <a:noFill/>
          </a:ln>
        </p:spPr>
      </p:pic>
      <p:sp>
        <p:nvSpPr>
          <p:cNvPr id="493" name="Google Shape;493;p73"/>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60</a:t>
            </a:r>
            <a:endParaRPr b="1" sz="1200"/>
          </a:p>
        </p:txBody>
      </p:sp>
      <p:sp>
        <p:nvSpPr>
          <p:cNvPr id="494" name="Google Shape;494;p73"/>
          <p:cNvSpPr txBox="1"/>
          <p:nvPr/>
        </p:nvSpPr>
        <p:spPr>
          <a:xfrm>
            <a:off x="2147725" y="270200"/>
            <a:ext cx="49383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4000">
                <a:solidFill>
                  <a:schemeClr val="dk1"/>
                </a:solidFill>
                <a:latin typeface="Calibri"/>
                <a:ea typeface="Calibri"/>
                <a:cs typeface="Calibri"/>
                <a:sym typeface="Calibri"/>
              </a:rPr>
              <a:t>Quote by Stella Young</a:t>
            </a:r>
            <a:endParaRPr b="1" sz="40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74"/>
          <p:cNvSpPr txBox="1"/>
          <p:nvPr>
            <p:ph idx="1" type="body"/>
          </p:nvPr>
        </p:nvSpPr>
        <p:spPr>
          <a:xfrm>
            <a:off x="1138050" y="4035600"/>
            <a:ext cx="6867900" cy="7386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r>
              <a:rPr lang="en" sz="2000" u="sng">
                <a:solidFill>
                  <a:srgbClr val="000000"/>
                </a:solidFill>
                <a:latin typeface="Calibri"/>
                <a:ea typeface="Calibri"/>
                <a:cs typeface="Calibri"/>
                <a:sym typeface="Calibri"/>
              </a:rPr>
              <a:t>Video</a:t>
            </a:r>
            <a:r>
              <a:rPr lang="en" sz="2000">
                <a:solidFill>
                  <a:srgbClr val="000000"/>
                </a:solidFill>
                <a:latin typeface="Calibri"/>
                <a:ea typeface="Calibri"/>
                <a:cs typeface="Calibri"/>
                <a:sym typeface="Calibri"/>
              </a:rPr>
              <a:t>: “The Challenge - Holly Jin - Physical Barriers” (3:20) - </a:t>
            </a:r>
            <a:endParaRPr sz="2000">
              <a:solidFill>
                <a:srgbClr val="000000"/>
              </a:solidFill>
              <a:latin typeface="Calibri"/>
              <a:ea typeface="Calibri"/>
              <a:cs typeface="Calibri"/>
              <a:sym typeface="Calibri"/>
            </a:endParaRPr>
          </a:p>
          <a:p>
            <a:pPr indent="0" lvl="0" marL="0" rtl="0" algn="ctr">
              <a:spcBef>
                <a:spcPts val="0"/>
              </a:spcBef>
              <a:spcAft>
                <a:spcPts val="0"/>
              </a:spcAft>
              <a:buNone/>
            </a:pPr>
            <a:r>
              <a:rPr lang="en" sz="2000" u="sng">
                <a:solidFill>
                  <a:schemeClr val="hlink"/>
                </a:solidFill>
                <a:latin typeface="Calibri"/>
                <a:ea typeface="Calibri"/>
                <a:cs typeface="Calibri"/>
                <a:sym typeface="Calibri"/>
                <a:hlinkClick r:id="rId3"/>
              </a:rPr>
              <a:t>Link to Challenge Video</a:t>
            </a:r>
            <a:endParaRPr sz="2000">
              <a:solidFill>
                <a:srgbClr val="000000"/>
              </a:solidFill>
              <a:latin typeface="Calibri"/>
              <a:ea typeface="Calibri"/>
              <a:cs typeface="Calibri"/>
              <a:sym typeface="Calibri"/>
            </a:endParaRPr>
          </a:p>
        </p:txBody>
      </p:sp>
      <p:pic>
        <p:nvPicPr>
          <p:cNvPr descr="Screenshot of Holly Jin's Challenge Video. the Top of the video states &quot;Library Services to Persons with Disabilities: A Problem-Based Learning Approach.&quot; Below that is a video of Holly Jin captured with her computer camera. The captions at the bottom read &quot;...and collections and a lot of people from the community....&quot;" id="500" name="Google Shape;500;p74" title="Project ENABLE - Challenge Video (#1)"/>
          <p:cNvPicPr preferRelativeResize="0"/>
          <p:nvPr/>
        </p:nvPicPr>
        <p:blipFill rotWithShape="1">
          <a:blip r:embed="rId4">
            <a:alphaModFix/>
          </a:blip>
          <a:srcRect b="26778" l="12948" r="13608" t="15146"/>
          <a:stretch/>
        </p:blipFill>
        <p:spPr>
          <a:xfrm>
            <a:off x="1425375" y="1106825"/>
            <a:ext cx="6293251" cy="2799449"/>
          </a:xfrm>
          <a:prstGeom prst="rect">
            <a:avLst/>
          </a:prstGeom>
          <a:noFill/>
          <a:ln>
            <a:noFill/>
          </a:ln>
        </p:spPr>
      </p:pic>
      <p:sp>
        <p:nvSpPr>
          <p:cNvPr id="501" name="Google Shape;501;p74"/>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61</a:t>
            </a:r>
            <a:endParaRPr b="1" sz="1200"/>
          </a:p>
        </p:txBody>
      </p:sp>
      <p:sp>
        <p:nvSpPr>
          <p:cNvPr id="502" name="Google Shape;502;p74"/>
          <p:cNvSpPr txBox="1"/>
          <p:nvPr/>
        </p:nvSpPr>
        <p:spPr>
          <a:xfrm>
            <a:off x="423750" y="135100"/>
            <a:ext cx="8296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latin typeface="Calibri"/>
                <a:ea typeface="Calibri"/>
                <a:cs typeface="Calibri"/>
                <a:sym typeface="Calibri"/>
              </a:rPr>
              <a:t>Project ENABLE - Challenge Video (#1)</a:t>
            </a:r>
            <a:endParaRPr b="1" sz="4000">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75"/>
          <p:cNvSpPr txBox="1"/>
          <p:nvPr>
            <p:ph idx="1" type="body"/>
          </p:nvPr>
        </p:nvSpPr>
        <p:spPr>
          <a:xfrm>
            <a:off x="3376199" y="4166800"/>
            <a:ext cx="2391600" cy="7680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000">
                <a:solidFill>
                  <a:schemeClr val="dk1"/>
                </a:solidFill>
                <a:latin typeface="Calibri"/>
                <a:ea typeface="Calibri"/>
                <a:cs typeface="Calibri"/>
                <a:sym typeface="Calibri"/>
              </a:rPr>
              <a:t>What would you do?</a:t>
            </a:r>
            <a:endParaRPr sz="2000">
              <a:solidFill>
                <a:schemeClr val="dk1"/>
              </a:solidFill>
              <a:latin typeface="Calibri"/>
              <a:ea typeface="Calibri"/>
              <a:cs typeface="Calibri"/>
              <a:sym typeface="Calibri"/>
            </a:endParaRPr>
          </a:p>
        </p:txBody>
      </p:sp>
      <p:pic>
        <p:nvPicPr>
          <p:cNvPr descr="A stock photo image of a text blurb with three dots. The dots are in light blue and the text blurb is in white with the background in the same light blue as the dots." id="508" name="Google Shape;508;p75" title="Question/Discussion (#8) Photo"/>
          <p:cNvPicPr preferRelativeResize="0"/>
          <p:nvPr/>
        </p:nvPicPr>
        <p:blipFill>
          <a:blip r:embed="rId3">
            <a:alphaModFix/>
          </a:blip>
          <a:stretch>
            <a:fillRect/>
          </a:stretch>
        </p:blipFill>
        <p:spPr>
          <a:xfrm>
            <a:off x="3234537" y="1274375"/>
            <a:ext cx="2674973" cy="2674973"/>
          </a:xfrm>
          <a:prstGeom prst="rect">
            <a:avLst/>
          </a:prstGeom>
          <a:noFill/>
          <a:ln>
            <a:noFill/>
          </a:ln>
        </p:spPr>
      </p:pic>
      <p:sp>
        <p:nvSpPr>
          <p:cNvPr id="509" name="Google Shape;509;p75"/>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62</a:t>
            </a:r>
            <a:endParaRPr b="1" sz="1200"/>
          </a:p>
        </p:txBody>
      </p:sp>
      <p:sp>
        <p:nvSpPr>
          <p:cNvPr id="510" name="Google Shape;510;p75"/>
          <p:cNvSpPr txBox="1"/>
          <p:nvPr/>
        </p:nvSpPr>
        <p:spPr>
          <a:xfrm>
            <a:off x="2867113" y="386000"/>
            <a:ext cx="3409800" cy="800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4000">
                <a:solidFill>
                  <a:schemeClr val="dk1"/>
                </a:solidFill>
                <a:latin typeface="Calibri"/>
                <a:ea typeface="Calibri"/>
                <a:cs typeface="Calibri"/>
                <a:sym typeface="Calibri"/>
              </a:rPr>
              <a:t>Discussion (#8)</a:t>
            </a:r>
            <a:endParaRPr b="1" sz="4000">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76"/>
          <p:cNvSpPr txBox="1"/>
          <p:nvPr>
            <p:ph idx="1" type="body"/>
          </p:nvPr>
        </p:nvSpPr>
        <p:spPr>
          <a:xfrm>
            <a:off x="658650" y="4214975"/>
            <a:ext cx="7826700" cy="63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935"/>
              <a:buFont typeface="Arial"/>
              <a:buNone/>
            </a:pPr>
            <a:r>
              <a:rPr lang="en" sz="2000" u="sng">
                <a:solidFill>
                  <a:schemeClr val="dk1"/>
                </a:solidFill>
                <a:latin typeface="Calibri"/>
                <a:ea typeface="Calibri"/>
                <a:cs typeface="Calibri"/>
                <a:sym typeface="Calibri"/>
              </a:rPr>
              <a:t>Video</a:t>
            </a:r>
            <a:r>
              <a:rPr lang="en" sz="2000">
                <a:solidFill>
                  <a:schemeClr val="dk1"/>
                </a:solidFill>
                <a:latin typeface="Calibri"/>
                <a:ea typeface="Calibri"/>
                <a:cs typeface="Calibri"/>
                <a:sym typeface="Calibri"/>
              </a:rPr>
              <a:t>: “The Solution - Holly Jin - Physical Barriers.” (7:24). - </a:t>
            </a:r>
            <a:endParaRPr sz="20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935"/>
              <a:buFont typeface="Arial"/>
              <a:buNone/>
            </a:pPr>
            <a:r>
              <a:rPr lang="en" sz="2000" u="sng">
                <a:solidFill>
                  <a:schemeClr val="hlink"/>
                </a:solidFill>
                <a:latin typeface="Calibri"/>
                <a:ea typeface="Calibri"/>
                <a:cs typeface="Calibri"/>
                <a:sym typeface="Calibri"/>
                <a:hlinkClick r:id="rId3"/>
              </a:rPr>
              <a:t>Link to Solutions Video</a:t>
            </a:r>
            <a:endParaRPr sz="2000">
              <a:latin typeface="Calibri"/>
              <a:ea typeface="Calibri"/>
              <a:cs typeface="Calibri"/>
              <a:sym typeface="Calibri"/>
            </a:endParaRPr>
          </a:p>
        </p:txBody>
      </p:sp>
      <p:pic>
        <p:nvPicPr>
          <p:cNvPr descr="Screenshot of Holly Jin's Solutions Video. The top reads &quot;Library Services to Persons with Disabilities: A Problem-Based Learning Approach.&quot; On Holly's video, it shows a shelving image with the bottom circled in yellow. To the right is a text bar that reads &quot;Shelving Unit UD Principle: 'Low Physical Effort'.&quot;" id="516" name="Google Shape;516;p76" title="Project ENABLE - Solutions Video (#1)"/>
          <p:cNvPicPr preferRelativeResize="0"/>
          <p:nvPr/>
        </p:nvPicPr>
        <p:blipFill rotWithShape="1">
          <a:blip r:embed="rId4">
            <a:alphaModFix/>
          </a:blip>
          <a:srcRect b="27753" l="13207" r="13295" t="15071"/>
          <a:stretch/>
        </p:blipFill>
        <p:spPr>
          <a:xfrm>
            <a:off x="1258765" y="1045973"/>
            <a:ext cx="6626477" cy="2899776"/>
          </a:xfrm>
          <a:prstGeom prst="rect">
            <a:avLst/>
          </a:prstGeom>
          <a:noFill/>
          <a:ln>
            <a:noFill/>
          </a:ln>
        </p:spPr>
      </p:pic>
      <p:sp>
        <p:nvSpPr>
          <p:cNvPr id="517" name="Google Shape;517;p76"/>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63</a:t>
            </a:r>
            <a:endParaRPr b="1" sz="1200"/>
          </a:p>
        </p:txBody>
      </p:sp>
      <p:sp>
        <p:nvSpPr>
          <p:cNvPr id="518" name="Google Shape;518;p76"/>
          <p:cNvSpPr txBox="1"/>
          <p:nvPr/>
        </p:nvSpPr>
        <p:spPr>
          <a:xfrm>
            <a:off x="528901" y="173700"/>
            <a:ext cx="80862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latin typeface="Calibri"/>
                <a:ea typeface="Calibri"/>
                <a:cs typeface="Calibri"/>
                <a:sym typeface="Calibri"/>
              </a:rPr>
              <a:t>Project ENABLE - Solutions Video (#1)</a:t>
            </a:r>
            <a:endParaRPr b="1" sz="4000">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77"/>
          <p:cNvSpPr txBox="1"/>
          <p:nvPr>
            <p:ph type="title"/>
          </p:nvPr>
        </p:nvSpPr>
        <p:spPr>
          <a:xfrm>
            <a:off x="460200" y="256050"/>
            <a:ext cx="8223600" cy="76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4000">
                <a:latin typeface="Calibri"/>
                <a:ea typeface="Calibri"/>
                <a:cs typeface="Calibri"/>
                <a:sym typeface="Calibri"/>
              </a:rPr>
              <a:t>Examples of Physical Barriers in the Library - Part 1</a:t>
            </a:r>
            <a:endParaRPr b="1" sz="4000">
              <a:latin typeface="Calibri"/>
              <a:ea typeface="Calibri"/>
              <a:cs typeface="Calibri"/>
              <a:sym typeface="Calibri"/>
            </a:endParaRPr>
          </a:p>
        </p:txBody>
      </p:sp>
      <p:sp>
        <p:nvSpPr>
          <p:cNvPr id="524" name="Google Shape;524;p77"/>
          <p:cNvSpPr txBox="1"/>
          <p:nvPr>
            <p:ph idx="1" type="body"/>
          </p:nvPr>
        </p:nvSpPr>
        <p:spPr>
          <a:xfrm>
            <a:off x="311700" y="1811350"/>
            <a:ext cx="8520600" cy="23961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rgbClr val="000000"/>
              </a:buClr>
              <a:buSzPts val="2000"/>
              <a:buFont typeface="Calibri"/>
              <a:buAutoNum type="arabicPeriod"/>
            </a:pPr>
            <a:r>
              <a:rPr lang="en" sz="2000" u="sng">
                <a:solidFill>
                  <a:srgbClr val="000000"/>
                </a:solidFill>
                <a:latin typeface="Calibri"/>
                <a:ea typeface="Calibri"/>
                <a:cs typeface="Calibri"/>
                <a:sym typeface="Calibri"/>
              </a:rPr>
              <a:t>Building Orientation</a:t>
            </a:r>
            <a:r>
              <a:rPr lang="en" sz="2000">
                <a:solidFill>
                  <a:srgbClr val="000000"/>
                </a:solidFill>
                <a:latin typeface="Calibri"/>
                <a:ea typeface="Calibri"/>
                <a:cs typeface="Calibri"/>
                <a:sym typeface="Calibri"/>
              </a:rPr>
              <a:t>: Display maps near the entrances of where everything is located.</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u="sng">
                <a:solidFill>
                  <a:srgbClr val="000000"/>
                </a:solidFill>
                <a:latin typeface="Calibri"/>
                <a:ea typeface="Calibri"/>
                <a:cs typeface="Calibri"/>
                <a:sym typeface="Calibri"/>
              </a:rPr>
              <a:t>Service Desks</a:t>
            </a:r>
            <a:r>
              <a:rPr lang="en" sz="2000">
                <a:solidFill>
                  <a:srgbClr val="000000"/>
                </a:solidFill>
                <a:latin typeface="Calibri"/>
                <a:ea typeface="Calibri"/>
                <a:cs typeface="Calibri"/>
                <a:sym typeface="Calibri"/>
              </a:rPr>
              <a:t>: Service Desks (reference, tech help, check out, etc.) need to be at a height accessible to a person with a wheelchair.</a:t>
            </a:r>
            <a:endParaRPr sz="2000">
              <a:solidFill>
                <a:srgbClr val="000000"/>
              </a:solidFill>
              <a:latin typeface="Calibri"/>
              <a:ea typeface="Calibri"/>
              <a:cs typeface="Calibri"/>
              <a:sym typeface="Calibri"/>
            </a:endParaRPr>
          </a:p>
          <a:p>
            <a:pPr indent="-355600" lvl="0" marL="457200" rtl="0" algn="l">
              <a:spcBef>
                <a:spcPts val="1000"/>
              </a:spcBef>
              <a:spcAft>
                <a:spcPts val="1000"/>
              </a:spcAft>
              <a:buClr>
                <a:srgbClr val="000000"/>
              </a:buClr>
              <a:buSzPts val="2000"/>
              <a:buFont typeface="Calibri"/>
              <a:buAutoNum type="arabicPeriod"/>
            </a:pPr>
            <a:r>
              <a:rPr lang="en" sz="2000" u="sng">
                <a:solidFill>
                  <a:srgbClr val="000000"/>
                </a:solidFill>
                <a:latin typeface="Calibri"/>
                <a:ea typeface="Calibri"/>
                <a:cs typeface="Calibri"/>
                <a:sym typeface="Calibri"/>
              </a:rPr>
              <a:t>Shelving</a:t>
            </a:r>
            <a:r>
              <a:rPr lang="en" sz="2000">
                <a:solidFill>
                  <a:srgbClr val="000000"/>
                </a:solidFill>
                <a:latin typeface="Calibri"/>
                <a:ea typeface="Calibri"/>
                <a:cs typeface="Calibri"/>
                <a:sym typeface="Calibri"/>
              </a:rPr>
              <a:t>: Bottom shelves tilted up, avoid placing books on the top row.</a:t>
            </a:r>
            <a:endParaRPr sz="2000">
              <a:solidFill>
                <a:srgbClr val="000000"/>
              </a:solidFill>
              <a:latin typeface="Calibri"/>
              <a:ea typeface="Calibri"/>
              <a:cs typeface="Calibri"/>
              <a:sym typeface="Calibri"/>
            </a:endParaRPr>
          </a:p>
        </p:txBody>
      </p:sp>
      <p:sp>
        <p:nvSpPr>
          <p:cNvPr id="525" name="Google Shape;525;p77"/>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64</a:t>
            </a:r>
            <a:endParaRPr b="1" sz="120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78"/>
          <p:cNvSpPr txBox="1"/>
          <p:nvPr>
            <p:ph type="title"/>
          </p:nvPr>
        </p:nvSpPr>
        <p:spPr>
          <a:xfrm>
            <a:off x="470250" y="140250"/>
            <a:ext cx="8203500" cy="76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4000">
                <a:latin typeface="Calibri"/>
                <a:ea typeface="Calibri"/>
                <a:cs typeface="Calibri"/>
                <a:sym typeface="Calibri"/>
              </a:rPr>
              <a:t>Examples of Physical Barriers in the Library - Part 2</a:t>
            </a:r>
            <a:endParaRPr b="1" sz="4000">
              <a:latin typeface="Calibri"/>
              <a:ea typeface="Calibri"/>
              <a:cs typeface="Calibri"/>
              <a:sym typeface="Calibri"/>
            </a:endParaRPr>
          </a:p>
        </p:txBody>
      </p:sp>
      <p:sp>
        <p:nvSpPr>
          <p:cNvPr id="531" name="Google Shape;531;p78"/>
          <p:cNvSpPr txBox="1"/>
          <p:nvPr>
            <p:ph idx="1" type="body"/>
          </p:nvPr>
        </p:nvSpPr>
        <p:spPr>
          <a:xfrm>
            <a:off x="311700" y="1881025"/>
            <a:ext cx="8520600" cy="23265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rgbClr val="000000"/>
              </a:buClr>
              <a:buSzPts val="2000"/>
              <a:buFont typeface="Calibri"/>
              <a:buAutoNum type="arabicPeriod" startAt="4"/>
            </a:pPr>
            <a:r>
              <a:rPr lang="en" sz="2000" u="sng">
                <a:solidFill>
                  <a:srgbClr val="000000"/>
                </a:solidFill>
                <a:latin typeface="Calibri"/>
                <a:ea typeface="Calibri"/>
                <a:cs typeface="Calibri"/>
                <a:sym typeface="Calibri"/>
              </a:rPr>
              <a:t>Learning and Study Areas</a:t>
            </a:r>
            <a:r>
              <a:rPr lang="en" sz="2000">
                <a:solidFill>
                  <a:srgbClr val="000000"/>
                </a:solidFill>
                <a:latin typeface="Calibri"/>
                <a:ea typeface="Calibri"/>
                <a:cs typeface="Calibri"/>
                <a:sym typeface="Calibri"/>
              </a:rPr>
              <a:t>: Make sure patrons can choose the layout they want and have flexible furniture available in study areas.</a:t>
            </a:r>
            <a:endParaRPr sz="2000">
              <a:solidFill>
                <a:srgbClr val="000000"/>
              </a:solidFill>
              <a:latin typeface="Calibri"/>
              <a:ea typeface="Calibri"/>
              <a:cs typeface="Calibri"/>
              <a:sym typeface="Calibri"/>
            </a:endParaRPr>
          </a:p>
          <a:p>
            <a:pPr indent="-355600" lvl="0" marL="457200" rtl="0" algn="l">
              <a:spcBef>
                <a:spcPts val="1200"/>
              </a:spcBef>
              <a:spcAft>
                <a:spcPts val="0"/>
              </a:spcAft>
              <a:buClr>
                <a:srgbClr val="000000"/>
              </a:buClr>
              <a:buSzPts val="2000"/>
              <a:buFont typeface="Calibri"/>
              <a:buAutoNum type="arabicPeriod" startAt="4"/>
            </a:pPr>
            <a:r>
              <a:rPr lang="en" sz="2000" u="sng">
                <a:solidFill>
                  <a:srgbClr val="000000"/>
                </a:solidFill>
                <a:latin typeface="Calibri"/>
                <a:ea typeface="Calibri"/>
                <a:cs typeface="Calibri"/>
                <a:sym typeface="Calibri"/>
              </a:rPr>
              <a:t>Power outlets</a:t>
            </a:r>
            <a:r>
              <a:rPr lang="en" sz="2000">
                <a:solidFill>
                  <a:srgbClr val="000000"/>
                </a:solidFill>
                <a:latin typeface="Calibri"/>
                <a:ea typeface="Calibri"/>
                <a:cs typeface="Calibri"/>
                <a:sym typeface="Calibri"/>
              </a:rPr>
              <a:t>: Avoid floor outlets and extension cords.</a:t>
            </a:r>
            <a:endParaRPr sz="2000">
              <a:solidFill>
                <a:srgbClr val="000000"/>
              </a:solidFill>
              <a:latin typeface="Calibri"/>
              <a:ea typeface="Calibri"/>
              <a:cs typeface="Calibri"/>
              <a:sym typeface="Calibri"/>
            </a:endParaRPr>
          </a:p>
          <a:p>
            <a:pPr indent="-355600" lvl="0" marL="457200" rtl="0" algn="l">
              <a:spcBef>
                <a:spcPts val="1000"/>
              </a:spcBef>
              <a:spcAft>
                <a:spcPts val="1200"/>
              </a:spcAft>
              <a:buClr>
                <a:srgbClr val="000000"/>
              </a:buClr>
              <a:buSzPts val="2000"/>
              <a:buFont typeface="Calibri"/>
              <a:buAutoNum type="arabicPeriod" startAt="4"/>
            </a:pPr>
            <a:r>
              <a:rPr lang="en" sz="2000" u="sng">
                <a:solidFill>
                  <a:srgbClr val="000000"/>
                </a:solidFill>
                <a:latin typeface="Calibri"/>
                <a:ea typeface="Calibri"/>
                <a:cs typeface="Calibri"/>
                <a:sym typeface="Calibri"/>
              </a:rPr>
              <a:t>Lighting</a:t>
            </a:r>
            <a:r>
              <a:rPr lang="en" sz="2000">
                <a:solidFill>
                  <a:srgbClr val="000000"/>
                </a:solidFill>
                <a:latin typeface="Calibri"/>
                <a:ea typeface="Calibri"/>
                <a:cs typeface="Calibri"/>
                <a:sym typeface="Calibri"/>
              </a:rPr>
              <a:t>: Avoid fluorescent lights as it can give headaches to people who are light sensitive. Use warm light.</a:t>
            </a:r>
            <a:endParaRPr sz="2000">
              <a:solidFill>
                <a:srgbClr val="000000"/>
              </a:solidFill>
              <a:latin typeface="Calibri"/>
              <a:ea typeface="Calibri"/>
              <a:cs typeface="Calibri"/>
              <a:sym typeface="Calibri"/>
            </a:endParaRPr>
          </a:p>
        </p:txBody>
      </p:sp>
      <p:sp>
        <p:nvSpPr>
          <p:cNvPr id="532" name="Google Shape;532;p78"/>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65</a:t>
            </a:r>
            <a:endParaRPr b="1" sz="12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79"/>
          <p:cNvSpPr txBox="1"/>
          <p:nvPr>
            <p:ph type="title"/>
          </p:nvPr>
        </p:nvSpPr>
        <p:spPr>
          <a:xfrm>
            <a:off x="495600" y="236275"/>
            <a:ext cx="8152800" cy="76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4000">
                <a:latin typeface="Calibri"/>
                <a:ea typeface="Calibri"/>
                <a:cs typeface="Calibri"/>
                <a:sym typeface="Calibri"/>
              </a:rPr>
              <a:t>Examples of Physical Barriers in the Library - Part 3</a:t>
            </a:r>
            <a:endParaRPr b="1" sz="4000">
              <a:latin typeface="Calibri"/>
              <a:ea typeface="Calibri"/>
              <a:cs typeface="Calibri"/>
              <a:sym typeface="Calibri"/>
            </a:endParaRPr>
          </a:p>
        </p:txBody>
      </p:sp>
      <p:sp>
        <p:nvSpPr>
          <p:cNvPr id="538" name="Google Shape;538;p79"/>
          <p:cNvSpPr txBox="1"/>
          <p:nvPr>
            <p:ph idx="1" type="body"/>
          </p:nvPr>
        </p:nvSpPr>
        <p:spPr>
          <a:xfrm>
            <a:off x="311700" y="2154650"/>
            <a:ext cx="8520600" cy="18792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rgbClr val="000000"/>
              </a:buClr>
              <a:buSzPts val="2000"/>
              <a:buAutoNum type="arabicPeriod" startAt="6"/>
            </a:pPr>
            <a:r>
              <a:rPr lang="en" sz="2000" u="sng">
                <a:solidFill>
                  <a:srgbClr val="000000"/>
                </a:solidFill>
              </a:rPr>
              <a:t>Self-service</a:t>
            </a:r>
            <a:r>
              <a:rPr lang="en" sz="2000">
                <a:solidFill>
                  <a:srgbClr val="000000"/>
                </a:solidFill>
              </a:rPr>
              <a:t>: There are both pros and cons. It is faster and more efficient yet someone who isn’t used to using technology might find it</a:t>
            </a:r>
            <a:endParaRPr sz="2000">
              <a:solidFill>
                <a:srgbClr val="000000"/>
              </a:solidFill>
            </a:endParaRPr>
          </a:p>
          <a:p>
            <a:pPr indent="-355600" lvl="0" marL="457200" rtl="0" algn="l">
              <a:spcBef>
                <a:spcPts val="1200"/>
              </a:spcBef>
              <a:spcAft>
                <a:spcPts val="1200"/>
              </a:spcAft>
              <a:buClr>
                <a:srgbClr val="000000"/>
              </a:buClr>
              <a:buSzPts val="2000"/>
              <a:buAutoNum type="arabicPeriod" startAt="6"/>
            </a:pPr>
            <a:r>
              <a:rPr lang="en" sz="2000" u="sng">
                <a:solidFill>
                  <a:srgbClr val="000000"/>
                </a:solidFill>
              </a:rPr>
              <a:t>Navigation</a:t>
            </a:r>
            <a:r>
              <a:rPr lang="en" sz="2000">
                <a:solidFill>
                  <a:srgbClr val="000000"/>
                </a:solidFill>
              </a:rPr>
              <a:t>: Spaces between shelves should be 36 inches, heights of tables for wheelchair access should be 27 inches height, etc.</a:t>
            </a:r>
            <a:endParaRPr sz="2000">
              <a:solidFill>
                <a:srgbClr val="000000"/>
              </a:solidFill>
            </a:endParaRPr>
          </a:p>
        </p:txBody>
      </p:sp>
      <p:sp>
        <p:nvSpPr>
          <p:cNvPr id="539" name="Google Shape;539;p79"/>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66</a:t>
            </a:r>
            <a:endParaRPr b="1" sz="120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80"/>
          <p:cNvSpPr txBox="1"/>
          <p:nvPr>
            <p:ph type="title"/>
          </p:nvPr>
        </p:nvSpPr>
        <p:spPr>
          <a:xfrm>
            <a:off x="1235850" y="2150850"/>
            <a:ext cx="66723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5000">
                <a:latin typeface="Calibri"/>
                <a:ea typeface="Calibri"/>
                <a:cs typeface="Calibri"/>
                <a:sym typeface="Calibri"/>
              </a:rPr>
              <a:t>Collection Development</a:t>
            </a:r>
            <a:endParaRPr b="1" sz="5000">
              <a:latin typeface="Calibri"/>
              <a:ea typeface="Calibri"/>
              <a:cs typeface="Calibri"/>
              <a:sym typeface="Calibri"/>
            </a:endParaRPr>
          </a:p>
        </p:txBody>
      </p:sp>
      <p:sp>
        <p:nvSpPr>
          <p:cNvPr id="545" name="Google Shape;545;p80"/>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67</a:t>
            </a:r>
            <a:endParaRPr b="1" sz="12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81"/>
          <p:cNvSpPr txBox="1"/>
          <p:nvPr>
            <p:ph type="title"/>
          </p:nvPr>
        </p:nvSpPr>
        <p:spPr>
          <a:xfrm>
            <a:off x="953250" y="309325"/>
            <a:ext cx="7237500" cy="79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Collection Development and UD</a:t>
            </a:r>
            <a:endParaRPr b="1" sz="4000">
              <a:latin typeface="Calibri"/>
              <a:ea typeface="Calibri"/>
              <a:cs typeface="Calibri"/>
              <a:sym typeface="Calibri"/>
            </a:endParaRPr>
          </a:p>
        </p:txBody>
      </p:sp>
      <p:sp>
        <p:nvSpPr>
          <p:cNvPr id="551" name="Google Shape;551;p81"/>
          <p:cNvSpPr txBox="1"/>
          <p:nvPr>
            <p:ph idx="1" type="body"/>
          </p:nvPr>
        </p:nvSpPr>
        <p:spPr>
          <a:xfrm>
            <a:off x="311700" y="1430800"/>
            <a:ext cx="85206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solidFill>
                  <a:srgbClr val="000000"/>
                </a:solidFill>
                <a:latin typeface="Calibri"/>
                <a:ea typeface="Calibri"/>
                <a:cs typeface="Calibri"/>
                <a:sym typeface="Calibri"/>
              </a:rPr>
              <a:t>Collection Development is an important part of building an Inclusive and accessible library. There are two main ways to go about building an Inclusive collection.</a:t>
            </a:r>
            <a:endParaRPr sz="2000">
              <a:solidFill>
                <a:srgbClr val="000000"/>
              </a:solidFill>
              <a:latin typeface="Calibri"/>
              <a:ea typeface="Calibri"/>
              <a:cs typeface="Calibri"/>
              <a:sym typeface="Calibri"/>
            </a:endParaRPr>
          </a:p>
          <a:p>
            <a:pPr indent="0" lvl="0" marL="0" rtl="0" algn="l">
              <a:spcBef>
                <a:spcPts val="1200"/>
              </a:spcBef>
              <a:spcAft>
                <a:spcPts val="0"/>
              </a:spcAft>
              <a:buNone/>
            </a:pPr>
            <a:r>
              <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Type of materials</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Content of Materials</a:t>
            </a:r>
            <a:endParaRPr sz="2000">
              <a:solidFill>
                <a:srgbClr val="000000"/>
              </a:solidFill>
              <a:latin typeface="Calibri"/>
              <a:ea typeface="Calibri"/>
              <a:cs typeface="Calibri"/>
              <a:sym typeface="Calibri"/>
            </a:endParaRPr>
          </a:p>
        </p:txBody>
      </p:sp>
      <p:sp>
        <p:nvSpPr>
          <p:cNvPr id="552" name="Google Shape;552;p81"/>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68</a:t>
            </a:r>
            <a:endParaRPr b="1" sz="1200"/>
          </a:p>
        </p:txBody>
      </p:sp>
      <p:pic>
        <p:nvPicPr>
          <p:cNvPr descr="Image of a library bookshelf." id="553" name="Google Shape;553;p81" title="Library Bookshelf"/>
          <p:cNvPicPr preferRelativeResize="0"/>
          <p:nvPr/>
        </p:nvPicPr>
        <p:blipFill>
          <a:blip r:embed="rId3">
            <a:alphaModFix/>
          </a:blip>
          <a:stretch>
            <a:fillRect/>
          </a:stretch>
        </p:blipFill>
        <p:spPr>
          <a:xfrm>
            <a:off x="4683177" y="2571750"/>
            <a:ext cx="3019046" cy="2125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txBox="1"/>
          <p:nvPr>
            <p:ph type="title"/>
          </p:nvPr>
        </p:nvSpPr>
        <p:spPr>
          <a:xfrm>
            <a:off x="2803650" y="2150850"/>
            <a:ext cx="35367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5000">
                <a:latin typeface="Calibri"/>
                <a:ea typeface="Calibri"/>
                <a:cs typeface="Calibri"/>
                <a:sym typeface="Calibri"/>
              </a:rPr>
              <a:t>Foundations</a:t>
            </a:r>
            <a:endParaRPr b="1" sz="5000">
              <a:latin typeface="Calibri"/>
              <a:ea typeface="Calibri"/>
              <a:cs typeface="Calibri"/>
              <a:sym typeface="Calibri"/>
            </a:endParaRPr>
          </a:p>
        </p:txBody>
      </p:sp>
      <p:sp>
        <p:nvSpPr>
          <p:cNvPr id="97" name="Google Shape;97;p19"/>
          <p:cNvSpPr txBox="1"/>
          <p:nvPr/>
        </p:nvSpPr>
        <p:spPr>
          <a:xfrm>
            <a:off x="0" y="4774200"/>
            <a:ext cx="743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6</a:t>
            </a:r>
            <a:endParaRPr b="1" sz="120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82"/>
          <p:cNvSpPr txBox="1"/>
          <p:nvPr>
            <p:ph type="title"/>
          </p:nvPr>
        </p:nvSpPr>
        <p:spPr>
          <a:xfrm>
            <a:off x="1145850" y="4004150"/>
            <a:ext cx="6852300" cy="8559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000">
                <a:latin typeface="Calibri"/>
                <a:ea typeface="Calibri"/>
                <a:cs typeface="Calibri"/>
                <a:sym typeface="Calibri"/>
              </a:rPr>
              <a:t>Some students may benefit from a large collection of interesting periodicals/magazines.</a:t>
            </a:r>
            <a:endParaRPr sz="2000">
              <a:latin typeface="Calibri"/>
              <a:ea typeface="Calibri"/>
              <a:cs typeface="Calibri"/>
              <a:sym typeface="Calibri"/>
            </a:endParaRPr>
          </a:p>
        </p:txBody>
      </p:sp>
      <p:pic>
        <p:nvPicPr>
          <p:cNvPr descr="A person sitting on a bed surrounded by magazines." id="559" name="Google Shape;559;p82" title="Reading Magazines"/>
          <p:cNvPicPr preferRelativeResize="0"/>
          <p:nvPr/>
        </p:nvPicPr>
        <p:blipFill>
          <a:blip r:embed="rId3">
            <a:alphaModFix/>
          </a:blip>
          <a:stretch>
            <a:fillRect/>
          </a:stretch>
        </p:blipFill>
        <p:spPr>
          <a:xfrm>
            <a:off x="2286000" y="1240050"/>
            <a:ext cx="4572000" cy="2571750"/>
          </a:xfrm>
          <a:prstGeom prst="rect">
            <a:avLst/>
          </a:prstGeom>
          <a:noFill/>
          <a:ln>
            <a:noFill/>
          </a:ln>
        </p:spPr>
      </p:pic>
      <p:sp>
        <p:nvSpPr>
          <p:cNvPr id="560" name="Google Shape;560;p82"/>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69</a:t>
            </a:r>
            <a:endParaRPr b="1" sz="1200"/>
          </a:p>
        </p:txBody>
      </p:sp>
      <p:sp>
        <p:nvSpPr>
          <p:cNvPr id="561" name="Google Shape;561;p82"/>
          <p:cNvSpPr txBox="1"/>
          <p:nvPr/>
        </p:nvSpPr>
        <p:spPr>
          <a:xfrm>
            <a:off x="1806150" y="289500"/>
            <a:ext cx="5531700" cy="800400"/>
          </a:xfrm>
          <a:prstGeom prst="rect">
            <a:avLst/>
          </a:prstGeom>
          <a:noFill/>
          <a:ln>
            <a:noFill/>
          </a:ln>
        </p:spPr>
        <p:txBody>
          <a:bodyPr anchorCtr="0" anchor="t" bIns="91425" lIns="91425" spcFirstLastPara="1" rIns="91425" wrap="square" tIns="91425">
            <a:spAutoFit/>
          </a:bodyPr>
          <a:lstStyle/>
          <a:p>
            <a:pPr indent="-482600" lvl="0" marL="457200" rtl="0" algn="l">
              <a:spcBef>
                <a:spcPts val="0"/>
              </a:spcBef>
              <a:spcAft>
                <a:spcPts val="0"/>
              </a:spcAft>
              <a:buClr>
                <a:schemeClr val="dk1"/>
              </a:buClr>
              <a:buSzPts val="4000"/>
              <a:buFont typeface="Calibri"/>
              <a:buAutoNum type="arabicPeriod"/>
            </a:pPr>
            <a:r>
              <a:rPr b="1" lang="en" sz="4000">
                <a:solidFill>
                  <a:schemeClr val="dk1"/>
                </a:solidFill>
                <a:latin typeface="Calibri"/>
                <a:ea typeface="Calibri"/>
                <a:cs typeface="Calibri"/>
                <a:sym typeface="Calibri"/>
              </a:rPr>
              <a:t>Periodicals/Magazines</a:t>
            </a:r>
            <a:endParaRPr b="1" sz="4000">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83"/>
          <p:cNvSpPr txBox="1"/>
          <p:nvPr>
            <p:ph type="title"/>
          </p:nvPr>
        </p:nvSpPr>
        <p:spPr>
          <a:xfrm>
            <a:off x="2602800" y="318450"/>
            <a:ext cx="3938400" cy="664500"/>
          </a:xfrm>
          <a:prstGeom prst="rect">
            <a:avLst/>
          </a:prstGeom>
        </p:spPr>
        <p:txBody>
          <a:bodyPr anchorCtr="0" anchor="ctr" bIns="91425" lIns="91425" spcFirstLastPara="1" rIns="91425" wrap="square" tIns="91425">
            <a:noAutofit/>
          </a:bodyPr>
          <a:lstStyle/>
          <a:p>
            <a:pPr indent="-482600" lvl="0" marL="457200" rtl="0" algn="l">
              <a:spcBef>
                <a:spcPts val="0"/>
              </a:spcBef>
              <a:spcAft>
                <a:spcPts val="0"/>
              </a:spcAft>
              <a:buSzPts val="4000"/>
              <a:buFont typeface="Calibri"/>
              <a:buAutoNum type="arabicPeriod" startAt="2"/>
            </a:pPr>
            <a:r>
              <a:rPr b="1" lang="en" sz="4000">
                <a:latin typeface="Calibri"/>
                <a:ea typeface="Calibri"/>
                <a:cs typeface="Calibri"/>
                <a:sym typeface="Calibri"/>
              </a:rPr>
              <a:t>Graphic Novels</a:t>
            </a:r>
            <a:endParaRPr b="1" sz="4000">
              <a:latin typeface="Calibri"/>
              <a:ea typeface="Calibri"/>
              <a:cs typeface="Calibri"/>
              <a:sym typeface="Calibri"/>
            </a:endParaRPr>
          </a:p>
        </p:txBody>
      </p:sp>
      <p:pic>
        <p:nvPicPr>
          <p:cNvPr descr="A store wall filled with comic books and graphic novels." id="567" name="Google Shape;567;p83" title="Comic Books and Graphic Novels"/>
          <p:cNvPicPr preferRelativeResize="0"/>
          <p:nvPr/>
        </p:nvPicPr>
        <p:blipFill rotWithShape="1">
          <a:blip r:embed="rId3">
            <a:alphaModFix/>
          </a:blip>
          <a:srcRect b="0" l="23780" r="0" t="0"/>
          <a:stretch/>
        </p:blipFill>
        <p:spPr>
          <a:xfrm>
            <a:off x="4303950" y="1517125"/>
            <a:ext cx="4186074" cy="3110725"/>
          </a:xfrm>
          <a:prstGeom prst="rect">
            <a:avLst/>
          </a:prstGeom>
          <a:noFill/>
          <a:ln>
            <a:noFill/>
          </a:ln>
        </p:spPr>
      </p:pic>
      <p:sp>
        <p:nvSpPr>
          <p:cNvPr id="568" name="Google Shape;568;p83"/>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70</a:t>
            </a:r>
            <a:endParaRPr b="1" sz="1200"/>
          </a:p>
        </p:txBody>
      </p:sp>
      <p:sp>
        <p:nvSpPr>
          <p:cNvPr id="569" name="Google Shape;569;p83"/>
          <p:cNvSpPr txBox="1"/>
          <p:nvPr/>
        </p:nvSpPr>
        <p:spPr>
          <a:xfrm>
            <a:off x="279850" y="1703900"/>
            <a:ext cx="38889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While graphic novels have a wide appeal to the entire student body, they may be especially helpful for students with intellectual or learning disabilities who struggle with reading.</a:t>
            </a:r>
            <a:endParaRPr sz="2000">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84"/>
          <p:cNvSpPr txBox="1"/>
          <p:nvPr>
            <p:ph type="title"/>
          </p:nvPr>
        </p:nvSpPr>
        <p:spPr>
          <a:xfrm>
            <a:off x="2923350" y="249100"/>
            <a:ext cx="3297300" cy="744900"/>
          </a:xfrm>
          <a:prstGeom prst="rect">
            <a:avLst/>
          </a:prstGeom>
        </p:spPr>
        <p:txBody>
          <a:bodyPr anchorCtr="0" anchor="ctr" bIns="91425" lIns="91425" spcFirstLastPara="1" rIns="91425" wrap="square" tIns="91425">
            <a:noAutofit/>
          </a:bodyPr>
          <a:lstStyle/>
          <a:p>
            <a:pPr indent="-482600" lvl="0" marL="457200" rtl="0" algn="l">
              <a:spcBef>
                <a:spcPts val="0"/>
              </a:spcBef>
              <a:spcAft>
                <a:spcPts val="0"/>
              </a:spcAft>
              <a:buSzPts val="4000"/>
              <a:buFont typeface="Calibri"/>
              <a:buAutoNum type="arabicPeriod" startAt="3"/>
            </a:pPr>
            <a:r>
              <a:rPr b="1" lang="en" sz="4000">
                <a:latin typeface="Calibri"/>
                <a:ea typeface="Calibri"/>
                <a:cs typeface="Calibri"/>
                <a:sym typeface="Calibri"/>
              </a:rPr>
              <a:t>Audiobooks</a:t>
            </a:r>
            <a:endParaRPr b="1" sz="4000">
              <a:latin typeface="Calibri"/>
              <a:ea typeface="Calibri"/>
              <a:cs typeface="Calibri"/>
              <a:sym typeface="Calibri"/>
            </a:endParaRPr>
          </a:p>
        </p:txBody>
      </p:sp>
      <p:pic>
        <p:nvPicPr>
          <p:cNvPr descr="Image of bookshelf of audiobooks in the library. The top of the shelf is labeled &quot;Audiobooks&quot; in blue." id="575" name="Google Shape;575;p84" title="Audiobooks"/>
          <p:cNvPicPr preferRelativeResize="0"/>
          <p:nvPr/>
        </p:nvPicPr>
        <p:blipFill>
          <a:blip r:embed="rId3">
            <a:alphaModFix/>
          </a:blip>
          <a:stretch>
            <a:fillRect/>
          </a:stretch>
        </p:blipFill>
        <p:spPr>
          <a:xfrm>
            <a:off x="455375" y="1701154"/>
            <a:ext cx="3544800" cy="2346584"/>
          </a:xfrm>
          <a:prstGeom prst="rect">
            <a:avLst/>
          </a:prstGeom>
          <a:noFill/>
          <a:ln>
            <a:noFill/>
          </a:ln>
        </p:spPr>
      </p:pic>
      <p:sp>
        <p:nvSpPr>
          <p:cNvPr id="576" name="Google Shape;576;p84"/>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71</a:t>
            </a:r>
            <a:endParaRPr b="1" sz="1200"/>
          </a:p>
        </p:txBody>
      </p:sp>
      <p:sp>
        <p:nvSpPr>
          <p:cNvPr id="577" name="Google Shape;577;p84"/>
          <p:cNvSpPr txBox="1"/>
          <p:nvPr/>
        </p:nvSpPr>
        <p:spPr>
          <a:xfrm>
            <a:off x="4757500" y="2320350"/>
            <a:ext cx="35031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Audiobooks are available on cassette, CD, playaway, or digital recording.</a:t>
            </a:r>
            <a:endParaRPr sz="2000">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85"/>
          <p:cNvSpPr txBox="1"/>
          <p:nvPr>
            <p:ph type="title"/>
          </p:nvPr>
        </p:nvSpPr>
        <p:spPr>
          <a:xfrm>
            <a:off x="2194650" y="304650"/>
            <a:ext cx="4754700" cy="841800"/>
          </a:xfrm>
          <a:prstGeom prst="rect">
            <a:avLst/>
          </a:prstGeom>
        </p:spPr>
        <p:txBody>
          <a:bodyPr anchorCtr="0" anchor="ctr" bIns="91425" lIns="91425" spcFirstLastPara="1" rIns="91425" wrap="square" tIns="91425">
            <a:noAutofit/>
          </a:bodyPr>
          <a:lstStyle/>
          <a:p>
            <a:pPr indent="-482600" lvl="0" marL="457200" rtl="0" algn="l">
              <a:spcBef>
                <a:spcPts val="0"/>
              </a:spcBef>
              <a:spcAft>
                <a:spcPts val="0"/>
              </a:spcAft>
              <a:buClr>
                <a:srgbClr val="000000"/>
              </a:buClr>
              <a:buSzPts val="4000"/>
              <a:buFont typeface="Calibri"/>
              <a:buAutoNum type="arabicPeriod" startAt="4"/>
            </a:pPr>
            <a:r>
              <a:rPr b="1" lang="en" sz="4000">
                <a:solidFill>
                  <a:srgbClr val="000000"/>
                </a:solidFill>
                <a:latin typeface="Calibri"/>
                <a:ea typeface="Calibri"/>
                <a:cs typeface="Calibri"/>
                <a:sym typeface="Calibri"/>
              </a:rPr>
              <a:t>Large Print Books</a:t>
            </a:r>
            <a:endParaRPr b="1" sz="4000">
              <a:solidFill>
                <a:srgbClr val="000000"/>
              </a:solidFill>
              <a:latin typeface="Calibri"/>
              <a:ea typeface="Calibri"/>
              <a:cs typeface="Calibri"/>
              <a:sym typeface="Calibri"/>
            </a:endParaRPr>
          </a:p>
        </p:txBody>
      </p:sp>
      <p:pic>
        <p:nvPicPr>
          <p:cNvPr descr="Clip art of a stack of five books. The bottom is brownish read, the second one is green, the third is blue, the fourth is yellow and the fifth is red." id="583" name="Google Shape;583;p85" title="Clip Art of a Stack of Books"/>
          <p:cNvPicPr preferRelativeResize="0"/>
          <p:nvPr/>
        </p:nvPicPr>
        <p:blipFill>
          <a:blip r:embed="rId3">
            <a:alphaModFix/>
          </a:blip>
          <a:stretch>
            <a:fillRect/>
          </a:stretch>
        </p:blipFill>
        <p:spPr>
          <a:xfrm>
            <a:off x="5422988" y="1792575"/>
            <a:ext cx="3045872" cy="2981623"/>
          </a:xfrm>
          <a:prstGeom prst="rect">
            <a:avLst/>
          </a:prstGeom>
          <a:noFill/>
          <a:ln>
            <a:noFill/>
          </a:ln>
        </p:spPr>
      </p:pic>
      <p:sp>
        <p:nvSpPr>
          <p:cNvPr id="584" name="Google Shape;584;p85"/>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72</a:t>
            </a:r>
            <a:endParaRPr b="1" sz="1200"/>
          </a:p>
        </p:txBody>
      </p:sp>
      <p:sp>
        <p:nvSpPr>
          <p:cNvPr id="585" name="Google Shape;585;p85"/>
          <p:cNvSpPr txBox="1"/>
          <p:nvPr/>
        </p:nvSpPr>
        <p:spPr>
          <a:xfrm>
            <a:off x="559700" y="2621588"/>
            <a:ext cx="3618900" cy="132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000"/>
              <a:t> Students with visual impairments may be aided by the use of large print books.</a:t>
            </a:r>
            <a:endParaRPr sz="2000"/>
          </a:p>
          <a:p>
            <a:pPr indent="0" lvl="0" marL="0" rtl="0" algn="l">
              <a:spcBef>
                <a:spcPts val="0"/>
              </a:spcBef>
              <a:spcAft>
                <a:spcPts val="0"/>
              </a:spcAft>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86"/>
          <p:cNvSpPr txBox="1"/>
          <p:nvPr>
            <p:ph type="title"/>
          </p:nvPr>
        </p:nvSpPr>
        <p:spPr>
          <a:xfrm>
            <a:off x="1210350" y="345050"/>
            <a:ext cx="6723300" cy="909300"/>
          </a:xfrm>
          <a:prstGeom prst="rect">
            <a:avLst/>
          </a:prstGeom>
        </p:spPr>
        <p:txBody>
          <a:bodyPr anchorCtr="0" anchor="ctr" bIns="91425" lIns="91425" spcFirstLastPara="1" rIns="91425" wrap="square" tIns="91425">
            <a:noAutofit/>
          </a:bodyPr>
          <a:lstStyle/>
          <a:p>
            <a:pPr indent="-482600" lvl="0" marL="457200" rtl="0" algn="l">
              <a:spcBef>
                <a:spcPts val="0"/>
              </a:spcBef>
              <a:spcAft>
                <a:spcPts val="0"/>
              </a:spcAft>
              <a:buSzPts val="4000"/>
              <a:buFont typeface="Calibri"/>
              <a:buAutoNum type="arabicPeriod" startAt="5"/>
            </a:pPr>
            <a:r>
              <a:rPr b="1" lang="en" sz="4000">
                <a:latin typeface="Calibri"/>
                <a:ea typeface="Calibri"/>
                <a:cs typeface="Calibri"/>
                <a:sym typeface="Calibri"/>
              </a:rPr>
              <a:t>iPods &amp; Other MP3 Players </a:t>
            </a:r>
            <a:endParaRPr b="1" sz="4000">
              <a:latin typeface="Calibri"/>
              <a:ea typeface="Calibri"/>
              <a:cs typeface="Calibri"/>
              <a:sym typeface="Calibri"/>
            </a:endParaRPr>
          </a:p>
        </p:txBody>
      </p:sp>
      <p:pic>
        <p:nvPicPr>
          <p:cNvPr descr="Clip art of an ipod with an image of books on the screen. " id="591" name="Google Shape;591;p86" title="ipod Clip Art"/>
          <p:cNvPicPr preferRelativeResize="0"/>
          <p:nvPr/>
        </p:nvPicPr>
        <p:blipFill>
          <a:blip r:embed="rId3">
            <a:alphaModFix/>
          </a:blip>
          <a:stretch>
            <a:fillRect/>
          </a:stretch>
        </p:blipFill>
        <p:spPr>
          <a:xfrm>
            <a:off x="707364" y="1654588"/>
            <a:ext cx="2430425" cy="2719376"/>
          </a:xfrm>
          <a:prstGeom prst="rect">
            <a:avLst/>
          </a:prstGeom>
          <a:noFill/>
          <a:ln>
            <a:noFill/>
          </a:ln>
        </p:spPr>
      </p:pic>
      <p:sp>
        <p:nvSpPr>
          <p:cNvPr id="592" name="Google Shape;592;p86"/>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73</a:t>
            </a:r>
            <a:endParaRPr b="1" sz="1200"/>
          </a:p>
        </p:txBody>
      </p:sp>
      <p:sp>
        <p:nvSpPr>
          <p:cNvPr id="593" name="Google Shape;593;p86"/>
          <p:cNvSpPr txBox="1"/>
          <p:nvPr/>
        </p:nvSpPr>
        <p:spPr>
          <a:xfrm>
            <a:off x="3985500" y="2728163"/>
            <a:ext cx="4140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Calibri"/>
                <a:ea typeface="Calibri"/>
                <a:cs typeface="Calibri"/>
                <a:sym typeface="Calibri"/>
              </a:rPr>
              <a:t>iPods and other MP3 players can be loaded with audiobooks for the enjoyment of all students.</a:t>
            </a:r>
            <a:endParaRPr sz="2000">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87"/>
          <p:cNvSpPr txBox="1"/>
          <p:nvPr>
            <p:ph type="title"/>
          </p:nvPr>
        </p:nvSpPr>
        <p:spPr>
          <a:xfrm>
            <a:off x="819450" y="311350"/>
            <a:ext cx="7505100" cy="1024200"/>
          </a:xfrm>
          <a:prstGeom prst="rect">
            <a:avLst/>
          </a:prstGeom>
        </p:spPr>
        <p:txBody>
          <a:bodyPr anchorCtr="0" anchor="ctr" bIns="91425" lIns="91425" spcFirstLastPara="1" rIns="91425" wrap="square" tIns="91425">
            <a:normAutofit/>
          </a:bodyPr>
          <a:lstStyle/>
          <a:p>
            <a:pPr indent="-482600" lvl="0" marL="457200" rtl="0" algn="l">
              <a:spcBef>
                <a:spcPts val="0"/>
              </a:spcBef>
              <a:spcAft>
                <a:spcPts val="0"/>
              </a:spcAft>
              <a:buSzPts val="4000"/>
              <a:buFont typeface="Calibri"/>
              <a:buAutoNum type="arabicPeriod" startAt="6"/>
            </a:pPr>
            <a:r>
              <a:rPr b="1" lang="en" sz="4000">
                <a:latin typeface="Calibri"/>
                <a:ea typeface="Calibri"/>
                <a:cs typeface="Calibri"/>
                <a:sym typeface="Calibri"/>
              </a:rPr>
              <a:t>Tablet Computers &amp; eReaders</a:t>
            </a:r>
            <a:endParaRPr b="1" sz="4000">
              <a:latin typeface="Calibri"/>
              <a:ea typeface="Calibri"/>
              <a:cs typeface="Calibri"/>
              <a:sym typeface="Calibri"/>
            </a:endParaRPr>
          </a:p>
        </p:txBody>
      </p:sp>
      <p:pic>
        <p:nvPicPr>
          <p:cNvPr descr="Image of a computer screen, keyboard, computer, and mouse. Black and silver with certain buttons in either purple, green, or yellow." id="599" name="Google Shape;599;p87" title="Computer Clip Art"/>
          <p:cNvPicPr preferRelativeResize="0"/>
          <p:nvPr/>
        </p:nvPicPr>
        <p:blipFill>
          <a:blip r:embed="rId3">
            <a:alphaModFix/>
          </a:blip>
          <a:stretch>
            <a:fillRect/>
          </a:stretch>
        </p:blipFill>
        <p:spPr>
          <a:xfrm>
            <a:off x="5481252" y="1840300"/>
            <a:ext cx="3088451" cy="2523849"/>
          </a:xfrm>
          <a:prstGeom prst="rect">
            <a:avLst/>
          </a:prstGeom>
          <a:noFill/>
          <a:ln>
            <a:noFill/>
          </a:ln>
        </p:spPr>
      </p:pic>
      <p:sp>
        <p:nvSpPr>
          <p:cNvPr id="600" name="Google Shape;600;p87"/>
          <p:cNvSpPr txBox="1"/>
          <p:nvPr/>
        </p:nvSpPr>
        <p:spPr>
          <a:xfrm>
            <a:off x="2761025" y="3440125"/>
            <a:ext cx="286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01" name="Google Shape;601;p87"/>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74</a:t>
            </a:r>
            <a:endParaRPr b="1" sz="1200"/>
          </a:p>
        </p:txBody>
      </p:sp>
      <p:sp>
        <p:nvSpPr>
          <p:cNvPr id="602" name="Google Shape;602;p87"/>
          <p:cNvSpPr txBox="1"/>
          <p:nvPr/>
        </p:nvSpPr>
        <p:spPr>
          <a:xfrm>
            <a:off x="221950" y="2702025"/>
            <a:ext cx="4689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Calibri"/>
                <a:ea typeface="Calibri"/>
                <a:cs typeface="Calibri"/>
                <a:sym typeface="Calibri"/>
              </a:rPr>
              <a:t>Tablet, computers, and eReaders assist readers in a variety of ways.</a:t>
            </a:r>
            <a:endParaRPr sz="2000">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88"/>
          <p:cNvSpPr txBox="1"/>
          <p:nvPr>
            <p:ph type="title"/>
          </p:nvPr>
        </p:nvSpPr>
        <p:spPr>
          <a:xfrm>
            <a:off x="2622300" y="347400"/>
            <a:ext cx="3899400" cy="631800"/>
          </a:xfrm>
          <a:prstGeom prst="rect">
            <a:avLst/>
          </a:prstGeom>
        </p:spPr>
        <p:txBody>
          <a:bodyPr anchorCtr="0" anchor="t" bIns="91425" lIns="91425" spcFirstLastPara="1" rIns="91425" wrap="square" tIns="91425">
            <a:noAutofit/>
          </a:bodyPr>
          <a:lstStyle/>
          <a:p>
            <a:pPr indent="-482600" lvl="0" marL="457200" rtl="0" algn="l">
              <a:spcBef>
                <a:spcPts val="0"/>
              </a:spcBef>
              <a:spcAft>
                <a:spcPts val="0"/>
              </a:spcAft>
              <a:buSzPts val="4000"/>
              <a:buFont typeface="Calibri"/>
              <a:buAutoNum type="arabicPeriod" startAt="7"/>
            </a:pPr>
            <a:r>
              <a:rPr b="1" lang="en" sz="4000">
                <a:latin typeface="Calibri"/>
                <a:ea typeface="Calibri"/>
                <a:cs typeface="Calibri"/>
                <a:sym typeface="Calibri"/>
              </a:rPr>
              <a:t>Braille Material</a:t>
            </a:r>
            <a:endParaRPr b="1" sz="4000">
              <a:latin typeface="Calibri"/>
              <a:ea typeface="Calibri"/>
              <a:cs typeface="Calibri"/>
              <a:sym typeface="Calibri"/>
            </a:endParaRPr>
          </a:p>
        </p:txBody>
      </p:sp>
      <p:sp>
        <p:nvSpPr>
          <p:cNvPr id="608" name="Google Shape;608;p88"/>
          <p:cNvSpPr txBox="1"/>
          <p:nvPr>
            <p:ph idx="1" type="body"/>
          </p:nvPr>
        </p:nvSpPr>
        <p:spPr>
          <a:xfrm>
            <a:off x="311700" y="1586725"/>
            <a:ext cx="8520600" cy="2736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solidFill>
                  <a:srgbClr val="000000"/>
                </a:solidFill>
                <a:latin typeface="Calibri"/>
                <a:ea typeface="Calibri"/>
                <a:cs typeface="Calibri"/>
                <a:sym typeface="Calibri"/>
              </a:rPr>
              <a:t>Braille is a tactile writing system used by people with visual impairments.</a:t>
            </a:r>
            <a:endParaRPr sz="2000">
              <a:solidFill>
                <a:srgbClr val="000000"/>
              </a:solidFill>
              <a:latin typeface="Calibri"/>
              <a:ea typeface="Calibri"/>
              <a:cs typeface="Calibri"/>
              <a:sym typeface="Calibri"/>
            </a:endParaRPr>
          </a:p>
          <a:p>
            <a:pPr indent="0" lvl="0" marL="0" rtl="0" algn="l">
              <a:spcBef>
                <a:spcPts val="0"/>
              </a:spcBef>
              <a:spcAft>
                <a:spcPts val="0"/>
              </a:spcAft>
              <a:buNone/>
            </a:pPr>
            <a:r>
              <a:t/>
            </a:r>
            <a:endParaRPr sz="2000">
              <a:solidFill>
                <a:srgbClr val="000000"/>
              </a:solidFill>
              <a:latin typeface="Calibri"/>
              <a:ea typeface="Calibri"/>
              <a:cs typeface="Calibri"/>
              <a:sym typeface="Calibri"/>
            </a:endParaRPr>
          </a:p>
          <a:p>
            <a:pPr indent="0" lvl="0" marL="0" rtl="0" algn="l">
              <a:spcBef>
                <a:spcPts val="0"/>
              </a:spcBef>
              <a:spcAft>
                <a:spcPts val="0"/>
              </a:spcAft>
              <a:buNone/>
            </a:pPr>
            <a:r>
              <a:rPr lang="en" sz="2000">
                <a:solidFill>
                  <a:srgbClr val="000000"/>
                </a:solidFill>
                <a:latin typeface="Calibri"/>
                <a:ea typeface="Calibri"/>
                <a:cs typeface="Calibri"/>
                <a:sym typeface="Calibri"/>
              </a:rPr>
              <a:t>Most state libraries have talking book collections as well that can be acquired through interlibrary loan. </a:t>
            </a:r>
            <a:endParaRPr sz="2000">
              <a:solidFill>
                <a:srgbClr val="000000"/>
              </a:solidFill>
              <a:latin typeface="Calibri"/>
              <a:ea typeface="Calibri"/>
              <a:cs typeface="Calibri"/>
              <a:sym typeface="Calibri"/>
            </a:endParaRPr>
          </a:p>
          <a:p>
            <a:pPr indent="0" lvl="0" marL="0" rtl="0" algn="l">
              <a:spcBef>
                <a:spcPts val="0"/>
              </a:spcBef>
              <a:spcAft>
                <a:spcPts val="0"/>
              </a:spcAft>
              <a:buNone/>
            </a:pPr>
            <a:r>
              <a:t/>
            </a:r>
            <a:endParaRPr sz="2000">
              <a:solidFill>
                <a:srgbClr val="000000"/>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2000">
                <a:solidFill>
                  <a:srgbClr val="000000"/>
                </a:solidFill>
                <a:latin typeface="Calibri"/>
                <a:ea typeface="Calibri"/>
                <a:cs typeface="Calibri"/>
                <a:sym typeface="Calibri"/>
              </a:rPr>
              <a:t>For example, the National Library Service for the Blind and Print Disabiled is an excellent resource that you can use. </a:t>
            </a:r>
            <a:endParaRPr sz="2800">
              <a:solidFill>
                <a:srgbClr val="000000"/>
              </a:solidFill>
              <a:latin typeface="Calibri"/>
              <a:ea typeface="Calibri"/>
              <a:cs typeface="Calibri"/>
              <a:sym typeface="Calibri"/>
            </a:endParaRPr>
          </a:p>
        </p:txBody>
      </p:sp>
      <p:sp>
        <p:nvSpPr>
          <p:cNvPr id="609" name="Google Shape;609;p88"/>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75</a:t>
            </a:r>
            <a:endParaRPr b="1" sz="1200"/>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89"/>
          <p:cNvSpPr txBox="1"/>
          <p:nvPr>
            <p:ph type="title"/>
          </p:nvPr>
        </p:nvSpPr>
        <p:spPr>
          <a:xfrm>
            <a:off x="2296050" y="231600"/>
            <a:ext cx="4551900" cy="75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Content of Materials</a:t>
            </a:r>
            <a:endParaRPr b="1" sz="4000">
              <a:latin typeface="Calibri"/>
              <a:ea typeface="Calibri"/>
              <a:cs typeface="Calibri"/>
              <a:sym typeface="Calibri"/>
            </a:endParaRPr>
          </a:p>
        </p:txBody>
      </p:sp>
      <p:sp>
        <p:nvSpPr>
          <p:cNvPr id="615" name="Google Shape;615;p89"/>
          <p:cNvSpPr txBox="1"/>
          <p:nvPr>
            <p:ph idx="1" type="body"/>
          </p:nvPr>
        </p:nvSpPr>
        <p:spPr>
          <a:xfrm>
            <a:off x="311700" y="1148350"/>
            <a:ext cx="8520600" cy="35706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000">
                <a:solidFill>
                  <a:srgbClr val="000000"/>
                </a:solidFill>
                <a:latin typeface="Calibri"/>
                <a:ea typeface="Calibri"/>
                <a:cs typeface="Calibri"/>
                <a:sym typeface="Calibri"/>
              </a:rPr>
              <a:t>While having access to different types of resources is good to have, having a book with disability representation is just as important. </a:t>
            </a:r>
            <a:endParaRPr sz="2000">
              <a:solidFill>
                <a:srgbClr val="000000"/>
              </a:solidFill>
              <a:latin typeface="Calibri"/>
              <a:ea typeface="Calibri"/>
              <a:cs typeface="Calibri"/>
              <a:sym typeface="Calibri"/>
            </a:endParaRPr>
          </a:p>
          <a:p>
            <a:pPr indent="0" lvl="0" marL="0" rtl="0" algn="l">
              <a:spcBef>
                <a:spcPts val="0"/>
              </a:spcBef>
              <a:spcAft>
                <a:spcPts val="0"/>
              </a:spcAft>
              <a:buNone/>
            </a:pPr>
            <a:r>
              <a:t/>
            </a:r>
            <a:endParaRPr sz="2000">
              <a:solidFill>
                <a:srgbClr val="000000"/>
              </a:solidFill>
              <a:latin typeface="Calibri"/>
              <a:ea typeface="Calibri"/>
              <a:cs typeface="Calibri"/>
              <a:sym typeface="Calibri"/>
            </a:endParaRPr>
          </a:p>
          <a:p>
            <a:pPr indent="0" lvl="0" marL="0" rtl="0" algn="l">
              <a:spcBef>
                <a:spcPts val="0"/>
              </a:spcBef>
              <a:spcAft>
                <a:spcPts val="0"/>
              </a:spcAft>
              <a:buNone/>
            </a:pPr>
            <a:r>
              <a:rPr lang="en" sz="2000">
                <a:solidFill>
                  <a:srgbClr val="000000"/>
                </a:solidFill>
                <a:latin typeface="Calibri"/>
                <a:ea typeface="Calibri"/>
                <a:cs typeface="Calibri"/>
                <a:sym typeface="Calibri"/>
              </a:rPr>
              <a:t>Historically, people with disabilities are underrepresented in books. </a:t>
            </a:r>
            <a:endParaRPr sz="2000">
              <a:solidFill>
                <a:srgbClr val="000000"/>
              </a:solidFill>
              <a:latin typeface="Calibri"/>
              <a:ea typeface="Calibri"/>
              <a:cs typeface="Calibri"/>
              <a:sym typeface="Calibri"/>
            </a:endParaRPr>
          </a:p>
          <a:p>
            <a:pPr indent="0" lvl="0" marL="0" rtl="0" algn="l">
              <a:spcBef>
                <a:spcPts val="0"/>
              </a:spcBef>
              <a:spcAft>
                <a:spcPts val="0"/>
              </a:spcAft>
              <a:buNone/>
            </a:pPr>
            <a:r>
              <a:t/>
            </a:r>
            <a:endParaRPr sz="2000">
              <a:solidFill>
                <a:srgbClr val="000000"/>
              </a:solidFill>
              <a:latin typeface="Calibri"/>
              <a:ea typeface="Calibri"/>
              <a:cs typeface="Calibri"/>
              <a:sym typeface="Calibri"/>
            </a:endParaRPr>
          </a:p>
          <a:p>
            <a:pPr indent="0" lvl="0" marL="0" rtl="0" algn="l">
              <a:spcBef>
                <a:spcPts val="0"/>
              </a:spcBef>
              <a:spcAft>
                <a:spcPts val="0"/>
              </a:spcAft>
              <a:buNone/>
            </a:pPr>
            <a:r>
              <a:rPr lang="en" sz="2000">
                <a:solidFill>
                  <a:srgbClr val="000000"/>
                </a:solidFill>
                <a:latin typeface="Calibri"/>
                <a:ea typeface="Calibri"/>
                <a:cs typeface="Calibri"/>
                <a:sym typeface="Calibri"/>
              </a:rPr>
              <a:t>However, disability representation in books began to turn more positive in the late 1990s and early 2000s. </a:t>
            </a:r>
            <a:endParaRPr sz="2000">
              <a:solidFill>
                <a:srgbClr val="000000"/>
              </a:solidFill>
              <a:latin typeface="Calibri"/>
              <a:ea typeface="Calibri"/>
              <a:cs typeface="Calibri"/>
              <a:sym typeface="Calibri"/>
            </a:endParaRPr>
          </a:p>
          <a:p>
            <a:pPr indent="0" lvl="0" marL="0" rtl="0" algn="l">
              <a:spcBef>
                <a:spcPts val="0"/>
              </a:spcBef>
              <a:spcAft>
                <a:spcPts val="0"/>
              </a:spcAft>
              <a:buNone/>
            </a:pPr>
            <a:r>
              <a:t/>
            </a:r>
            <a:endParaRPr sz="2000">
              <a:solidFill>
                <a:srgbClr val="000000"/>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2000">
                <a:solidFill>
                  <a:srgbClr val="000000"/>
                </a:solidFill>
                <a:latin typeface="Calibri"/>
                <a:ea typeface="Calibri"/>
                <a:cs typeface="Calibri"/>
                <a:sym typeface="Calibri"/>
              </a:rPr>
              <a:t>There are two main types of disability representation in books. They are Inclusion Literature and Immersive Literature</a:t>
            </a:r>
            <a:endParaRPr sz="2000">
              <a:solidFill>
                <a:srgbClr val="000000"/>
              </a:solidFill>
              <a:latin typeface="Calibri"/>
              <a:ea typeface="Calibri"/>
              <a:cs typeface="Calibri"/>
              <a:sym typeface="Calibri"/>
            </a:endParaRPr>
          </a:p>
        </p:txBody>
      </p:sp>
      <p:sp>
        <p:nvSpPr>
          <p:cNvPr id="616" name="Google Shape;616;p89"/>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76</a:t>
            </a:r>
            <a:endParaRPr b="1" sz="120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90"/>
          <p:cNvSpPr txBox="1"/>
          <p:nvPr>
            <p:ph type="title"/>
          </p:nvPr>
        </p:nvSpPr>
        <p:spPr>
          <a:xfrm>
            <a:off x="548500" y="363325"/>
            <a:ext cx="4431000" cy="82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Inclusion Literature</a:t>
            </a:r>
            <a:endParaRPr b="1" sz="4000">
              <a:latin typeface="Calibri"/>
              <a:ea typeface="Calibri"/>
              <a:cs typeface="Calibri"/>
              <a:sym typeface="Calibri"/>
            </a:endParaRPr>
          </a:p>
        </p:txBody>
      </p:sp>
      <p:pic>
        <p:nvPicPr>
          <p:cNvPr descr="Image of children's books in different color bins. The bins are bright blue and yellow." id="622" name="Google Shape;622;p90" title="Children's Books"/>
          <p:cNvPicPr preferRelativeResize="0"/>
          <p:nvPr/>
        </p:nvPicPr>
        <p:blipFill>
          <a:blip r:embed="rId3">
            <a:alphaModFix/>
          </a:blip>
          <a:stretch>
            <a:fillRect/>
          </a:stretch>
        </p:blipFill>
        <p:spPr>
          <a:xfrm>
            <a:off x="5445950" y="229800"/>
            <a:ext cx="3190675" cy="4786027"/>
          </a:xfrm>
          <a:prstGeom prst="rect">
            <a:avLst/>
          </a:prstGeom>
          <a:noFill/>
          <a:ln>
            <a:noFill/>
          </a:ln>
        </p:spPr>
      </p:pic>
      <p:sp>
        <p:nvSpPr>
          <p:cNvPr id="623" name="Google Shape;623;p90"/>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77</a:t>
            </a:r>
            <a:endParaRPr b="1" sz="1200"/>
          </a:p>
        </p:txBody>
      </p:sp>
      <p:sp>
        <p:nvSpPr>
          <p:cNvPr id="624" name="Google Shape;624;p90"/>
          <p:cNvSpPr txBox="1"/>
          <p:nvPr/>
        </p:nvSpPr>
        <p:spPr>
          <a:xfrm>
            <a:off x="467250" y="1314513"/>
            <a:ext cx="4724400" cy="226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000">
                <a:latin typeface="Calibri"/>
                <a:ea typeface="Calibri"/>
                <a:cs typeface="Calibri"/>
                <a:sym typeface="Calibri"/>
              </a:rPr>
              <a:t>The disability is the focal point of the story. </a:t>
            </a:r>
            <a:endParaRPr sz="2000">
              <a:latin typeface="Calibri"/>
              <a:ea typeface="Calibri"/>
              <a:cs typeface="Calibri"/>
              <a:sym typeface="Calibri"/>
            </a:endParaRPr>
          </a:p>
          <a:p>
            <a:pPr indent="0" lvl="0" marL="0" rtl="0" algn="l">
              <a:lnSpc>
                <a:spcPct val="115000"/>
              </a:lnSpc>
              <a:spcBef>
                <a:spcPts val="0"/>
              </a:spcBef>
              <a:spcAft>
                <a:spcPts val="0"/>
              </a:spcAft>
              <a:buNone/>
            </a:pPr>
            <a:r>
              <a:t/>
            </a:r>
            <a:endParaRPr sz="2000">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2000">
                <a:latin typeface="Calibri"/>
                <a:ea typeface="Calibri"/>
                <a:cs typeface="Calibri"/>
                <a:sym typeface="Calibri"/>
              </a:rPr>
              <a:t>Inclusion Literature “can help patrons develop awareness and empathy by providing a genuine connection to the lives of individuals with disabilities.” </a:t>
            </a:r>
            <a:endParaRPr sz="2000">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91"/>
          <p:cNvSpPr txBox="1"/>
          <p:nvPr>
            <p:ph type="title"/>
          </p:nvPr>
        </p:nvSpPr>
        <p:spPr>
          <a:xfrm>
            <a:off x="2214000" y="308800"/>
            <a:ext cx="4716000" cy="7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Immersive Literature</a:t>
            </a:r>
            <a:endParaRPr b="1" sz="4000">
              <a:latin typeface="Calibri"/>
              <a:ea typeface="Calibri"/>
              <a:cs typeface="Calibri"/>
              <a:sym typeface="Calibri"/>
            </a:endParaRPr>
          </a:p>
        </p:txBody>
      </p:sp>
      <p:sp>
        <p:nvSpPr>
          <p:cNvPr id="630" name="Google Shape;630;p91"/>
          <p:cNvSpPr txBox="1"/>
          <p:nvPr>
            <p:ph idx="1" type="body"/>
          </p:nvPr>
        </p:nvSpPr>
        <p:spPr>
          <a:xfrm>
            <a:off x="311700" y="1712200"/>
            <a:ext cx="8520600" cy="230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solidFill>
                  <a:srgbClr val="000000"/>
                </a:solidFill>
                <a:latin typeface="Calibri"/>
                <a:ea typeface="Calibri"/>
                <a:cs typeface="Calibri"/>
                <a:sym typeface="Calibri"/>
              </a:rPr>
              <a:t>Immersive Literature includes a character with a disability, but that disability is not the story’s focal point. The disability community prefers this type of literature.</a:t>
            </a:r>
            <a:endParaRPr sz="2000">
              <a:solidFill>
                <a:srgbClr val="000000"/>
              </a:solidFill>
              <a:latin typeface="Calibri"/>
              <a:ea typeface="Calibri"/>
              <a:cs typeface="Calibri"/>
              <a:sym typeface="Calibri"/>
            </a:endParaRPr>
          </a:p>
          <a:p>
            <a:pPr indent="0" lvl="0" marL="0" rtl="0" algn="l">
              <a:spcBef>
                <a:spcPts val="0"/>
              </a:spcBef>
              <a:spcAft>
                <a:spcPts val="0"/>
              </a:spcAft>
              <a:buNone/>
            </a:pPr>
            <a:r>
              <a:t/>
            </a:r>
            <a:endParaRPr sz="2000">
              <a:solidFill>
                <a:srgbClr val="000000"/>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2000">
                <a:solidFill>
                  <a:srgbClr val="000000"/>
                </a:solidFill>
                <a:latin typeface="Calibri"/>
                <a:ea typeface="Calibri"/>
                <a:cs typeface="Calibri"/>
                <a:sym typeface="Calibri"/>
              </a:rPr>
              <a:t>However, there are few picture books of this type of literature</a:t>
            </a:r>
            <a:r>
              <a:rPr lang="en" sz="2000">
                <a:solidFill>
                  <a:srgbClr val="000000"/>
                </a:solidFill>
              </a:rPr>
              <a:t>.</a:t>
            </a:r>
            <a:endParaRPr sz="2000">
              <a:solidFill>
                <a:srgbClr val="000000"/>
              </a:solidFill>
            </a:endParaRPr>
          </a:p>
        </p:txBody>
      </p:sp>
      <p:sp>
        <p:nvSpPr>
          <p:cNvPr id="631" name="Google Shape;631;p91"/>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78</a:t>
            </a:r>
            <a:endParaRPr b="1" sz="1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0"/>
          <p:cNvSpPr txBox="1"/>
          <p:nvPr>
            <p:ph type="title"/>
          </p:nvPr>
        </p:nvSpPr>
        <p:spPr>
          <a:xfrm>
            <a:off x="3389400" y="1994100"/>
            <a:ext cx="2365200" cy="1155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7000">
                <a:latin typeface="Calibri"/>
                <a:ea typeface="Calibri"/>
                <a:cs typeface="Calibri"/>
                <a:sym typeface="Calibri"/>
              </a:rPr>
              <a:t>Why?</a:t>
            </a:r>
            <a:endParaRPr b="1" sz="7000">
              <a:latin typeface="Calibri"/>
              <a:ea typeface="Calibri"/>
              <a:cs typeface="Calibri"/>
              <a:sym typeface="Calibri"/>
            </a:endParaRPr>
          </a:p>
        </p:txBody>
      </p:sp>
      <p:sp>
        <p:nvSpPr>
          <p:cNvPr id="103" name="Google Shape;103;p20"/>
          <p:cNvSpPr txBox="1"/>
          <p:nvPr/>
        </p:nvSpPr>
        <p:spPr>
          <a:xfrm>
            <a:off x="0" y="4774200"/>
            <a:ext cx="743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7</a:t>
            </a:r>
            <a:endParaRPr b="1" sz="1200"/>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92"/>
          <p:cNvSpPr txBox="1"/>
          <p:nvPr>
            <p:ph type="title"/>
          </p:nvPr>
        </p:nvSpPr>
        <p:spPr>
          <a:xfrm>
            <a:off x="931500" y="4327850"/>
            <a:ext cx="71583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000" u="sng">
                <a:latin typeface="Calibri"/>
                <a:ea typeface="Calibri"/>
                <a:cs typeface="Calibri"/>
                <a:sym typeface="Calibri"/>
              </a:rPr>
              <a:t>Video:</a:t>
            </a:r>
            <a:r>
              <a:rPr lang="en" sz="2000">
                <a:latin typeface="Calibri"/>
                <a:ea typeface="Calibri"/>
                <a:cs typeface="Calibri"/>
                <a:sym typeface="Calibri"/>
              </a:rPr>
              <a:t> “Disabled Characters in Picture Books.” (12:57) - </a:t>
            </a:r>
            <a:endParaRPr sz="2000">
              <a:latin typeface="Calibri"/>
              <a:ea typeface="Calibri"/>
              <a:cs typeface="Calibri"/>
              <a:sym typeface="Calibri"/>
            </a:endParaRPr>
          </a:p>
          <a:p>
            <a:pPr indent="0" lvl="0" marL="0" rtl="0" algn="ctr">
              <a:spcBef>
                <a:spcPts val="0"/>
              </a:spcBef>
              <a:spcAft>
                <a:spcPts val="0"/>
              </a:spcAft>
              <a:buSzPts val="990"/>
              <a:buNone/>
            </a:pPr>
            <a:r>
              <a:rPr lang="en" sz="2000" u="sng">
                <a:solidFill>
                  <a:schemeClr val="hlink"/>
                </a:solidFill>
                <a:latin typeface="Calibri"/>
                <a:ea typeface="Calibri"/>
                <a:cs typeface="Calibri"/>
                <a:sym typeface="Calibri"/>
                <a:hlinkClick r:id="rId3"/>
              </a:rPr>
              <a:t>Link to Disabled Characters in Picture Books Video</a:t>
            </a:r>
            <a:endParaRPr sz="2000">
              <a:latin typeface="Calibri"/>
              <a:ea typeface="Calibri"/>
              <a:cs typeface="Calibri"/>
              <a:sym typeface="Calibri"/>
            </a:endParaRPr>
          </a:p>
        </p:txBody>
      </p:sp>
      <p:pic>
        <p:nvPicPr>
          <p:cNvPr descr="Screenshot of a YouTube Video titled &quot;Disabled Characters in Picture Books." id="637" name="Google Shape;637;p92" title="YouTube Screen Shot"/>
          <p:cNvPicPr preferRelativeResize="0"/>
          <p:nvPr/>
        </p:nvPicPr>
        <p:blipFill rotWithShape="1">
          <a:blip r:embed="rId4">
            <a:alphaModFix/>
          </a:blip>
          <a:srcRect b="7255" l="0" r="27509" t="10018"/>
          <a:stretch/>
        </p:blipFill>
        <p:spPr>
          <a:xfrm>
            <a:off x="1992174" y="920750"/>
            <a:ext cx="5159650" cy="3312101"/>
          </a:xfrm>
          <a:prstGeom prst="rect">
            <a:avLst/>
          </a:prstGeom>
          <a:noFill/>
          <a:ln>
            <a:noFill/>
          </a:ln>
        </p:spPr>
      </p:pic>
      <p:sp>
        <p:nvSpPr>
          <p:cNvPr id="638" name="Google Shape;638;p92"/>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79</a:t>
            </a:r>
            <a:endParaRPr b="1" sz="1200"/>
          </a:p>
        </p:txBody>
      </p:sp>
      <p:sp>
        <p:nvSpPr>
          <p:cNvPr id="639" name="Google Shape;639;p92"/>
          <p:cNvSpPr txBox="1"/>
          <p:nvPr/>
        </p:nvSpPr>
        <p:spPr>
          <a:xfrm>
            <a:off x="583050" y="25350"/>
            <a:ext cx="7977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latin typeface="Calibri"/>
                <a:ea typeface="Calibri"/>
                <a:cs typeface="Calibri"/>
                <a:sym typeface="Calibri"/>
              </a:rPr>
              <a:t>Disabled Characters in Picture Books</a:t>
            </a:r>
            <a:endParaRPr b="1" sz="4000">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93"/>
          <p:cNvSpPr txBox="1"/>
          <p:nvPr>
            <p:ph idx="1" type="body"/>
          </p:nvPr>
        </p:nvSpPr>
        <p:spPr>
          <a:xfrm>
            <a:off x="1080225" y="3886950"/>
            <a:ext cx="7113900" cy="7680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000">
                <a:solidFill>
                  <a:schemeClr val="dk1"/>
                </a:solidFill>
                <a:latin typeface="Calibri"/>
                <a:ea typeface="Calibri"/>
                <a:cs typeface="Calibri"/>
                <a:sym typeface="Calibri"/>
              </a:rPr>
              <a:t>Why is it important for children with disabilities to see themselves represented in children's books?</a:t>
            </a:r>
            <a:endParaRPr sz="2000">
              <a:solidFill>
                <a:schemeClr val="dk1"/>
              </a:solidFill>
              <a:latin typeface="Calibri"/>
              <a:ea typeface="Calibri"/>
              <a:cs typeface="Calibri"/>
              <a:sym typeface="Calibri"/>
            </a:endParaRPr>
          </a:p>
        </p:txBody>
      </p:sp>
      <p:pic>
        <p:nvPicPr>
          <p:cNvPr descr="A stock photo image of a text blurb with three dots. The dots are in light blue and the text blurb is in white with the background in the same light blue as the dots." id="645" name="Google Shape;645;p93" title="Question/Discussion (#9) Photo"/>
          <p:cNvPicPr preferRelativeResize="0"/>
          <p:nvPr/>
        </p:nvPicPr>
        <p:blipFill>
          <a:blip r:embed="rId3">
            <a:alphaModFix/>
          </a:blip>
          <a:stretch>
            <a:fillRect/>
          </a:stretch>
        </p:blipFill>
        <p:spPr>
          <a:xfrm>
            <a:off x="3343112" y="1115250"/>
            <a:ext cx="2588126" cy="2588126"/>
          </a:xfrm>
          <a:prstGeom prst="rect">
            <a:avLst/>
          </a:prstGeom>
          <a:noFill/>
          <a:ln>
            <a:noFill/>
          </a:ln>
        </p:spPr>
      </p:pic>
      <p:sp>
        <p:nvSpPr>
          <p:cNvPr id="646" name="Google Shape;646;p93"/>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80</a:t>
            </a:r>
            <a:endParaRPr b="1" sz="1200"/>
          </a:p>
        </p:txBody>
      </p:sp>
      <p:sp>
        <p:nvSpPr>
          <p:cNvPr id="647" name="Google Shape;647;p93"/>
          <p:cNvSpPr txBox="1"/>
          <p:nvPr/>
        </p:nvSpPr>
        <p:spPr>
          <a:xfrm>
            <a:off x="2933625" y="270200"/>
            <a:ext cx="3407100" cy="800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4000">
                <a:solidFill>
                  <a:schemeClr val="dk1"/>
                </a:solidFill>
                <a:latin typeface="Calibri"/>
                <a:ea typeface="Calibri"/>
                <a:cs typeface="Calibri"/>
                <a:sym typeface="Calibri"/>
              </a:rPr>
              <a:t>Discussion (#9)</a:t>
            </a:r>
            <a:endParaRPr b="1" sz="4000">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94"/>
          <p:cNvSpPr txBox="1"/>
          <p:nvPr>
            <p:ph type="title"/>
          </p:nvPr>
        </p:nvSpPr>
        <p:spPr>
          <a:xfrm>
            <a:off x="491400" y="328100"/>
            <a:ext cx="8161200" cy="849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4000">
                <a:latin typeface="Calibri"/>
                <a:ea typeface="Calibri"/>
                <a:cs typeface="Calibri"/>
                <a:sym typeface="Calibri"/>
              </a:rPr>
              <a:t>The Schneider and Dolly Gray Awards</a:t>
            </a:r>
            <a:endParaRPr b="1" sz="4000">
              <a:latin typeface="Calibri"/>
              <a:ea typeface="Calibri"/>
              <a:cs typeface="Calibri"/>
              <a:sym typeface="Calibri"/>
            </a:endParaRPr>
          </a:p>
        </p:txBody>
      </p:sp>
      <p:pic>
        <p:nvPicPr>
          <p:cNvPr descr="The Schneider Award Logo. A blue circle with eight figures standing in a circle, both male and female. The award is written in Braille underneath and the logo states &quot;Schneider Family Book Award&quot; around the edges in white." id="653" name="Google Shape;653;p94" title="The Schneider Award Logo"/>
          <p:cNvPicPr preferRelativeResize="0"/>
          <p:nvPr/>
        </p:nvPicPr>
        <p:blipFill>
          <a:blip r:embed="rId3">
            <a:alphaModFix/>
          </a:blip>
          <a:stretch>
            <a:fillRect/>
          </a:stretch>
        </p:blipFill>
        <p:spPr>
          <a:xfrm>
            <a:off x="721750" y="1334200"/>
            <a:ext cx="3562350" cy="3333750"/>
          </a:xfrm>
          <a:prstGeom prst="rect">
            <a:avLst/>
          </a:prstGeom>
          <a:noFill/>
          <a:ln>
            <a:noFill/>
          </a:ln>
        </p:spPr>
      </p:pic>
      <p:pic>
        <p:nvPicPr>
          <p:cNvPr descr="Yellow circle with a child reading a book in a yellow chair. Black words around the edges state &quot;Dolly Gray, Children's Literature Award.&quot;" id="654" name="Google Shape;654;p94" title="Dolly Gray Award Logo"/>
          <p:cNvPicPr preferRelativeResize="0"/>
          <p:nvPr/>
        </p:nvPicPr>
        <p:blipFill>
          <a:blip r:embed="rId4">
            <a:alphaModFix/>
          </a:blip>
          <a:stretch>
            <a:fillRect/>
          </a:stretch>
        </p:blipFill>
        <p:spPr>
          <a:xfrm>
            <a:off x="5155800" y="1395000"/>
            <a:ext cx="3316975" cy="3333750"/>
          </a:xfrm>
          <a:prstGeom prst="rect">
            <a:avLst/>
          </a:prstGeom>
          <a:noFill/>
          <a:ln>
            <a:noFill/>
          </a:ln>
        </p:spPr>
      </p:pic>
      <p:sp>
        <p:nvSpPr>
          <p:cNvPr id="655" name="Google Shape;655;p94"/>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81</a:t>
            </a:r>
            <a:endParaRPr b="1" sz="120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95"/>
          <p:cNvSpPr txBox="1"/>
          <p:nvPr>
            <p:ph type="title"/>
          </p:nvPr>
        </p:nvSpPr>
        <p:spPr>
          <a:xfrm>
            <a:off x="2765100" y="2150850"/>
            <a:ext cx="37584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5000">
                <a:latin typeface="Calibri"/>
                <a:ea typeface="Calibri"/>
                <a:cs typeface="Calibri"/>
                <a:sym typeface="Calibri"/>
              </a:rPr>
              <a:t>Programming</a:t>
            </a:r>
            <a:endParaRPr b="1" sz="5000">
              <a:latin typeface="Calibri"/>
              <a:ea typeface="Calibri"/>
              <a:cs typeface="Calibri"/>
              <a:sym typeface="Calibri"/>
            </a:endParaRPr>
          </a:p>
        </p:txBody>
      </p:sp>
      <p:sp>
        <p:nvSpPr>
          <p:cNvPr id="661" name="Google Shape;661;p95"/>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82</a:t>
            </a:r>
            <a:endParaRPr b="1" sz="1200"/>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96"/>
          <p:cNvSpPr txBox="1"/>
          <p:nvPr>
            <p:ph type="title"/>
          </p:nvPr>
        </p:nvSpPr>
        <p:spPr>
          <a:xfrm>
            <a:off x="2369400" y="367025"/>
            <a:ext cx="4665600" cy="75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solidFill>
                  <a:srgbClr val="000000"/>
                </a:solidFill>
                <a:latin typeface="Calibri"/>
                <a:ea typeface="Calibri"/>
                <a:cs typeface="Calibri"/>
                <a:sym typeface="Calibri"/>
              </a:rPr>
              <a:t>Makerspaces - Part 1</a:t>
            </a:r>
            <a:endParaRPr b="1" sz="4000">
              <a:solidFill>
                <a:srgbClr val="000000"/>
              </a:solidFill>
              <a:latin typeface="Calibri"/>
              <a:ea typeface="Calibri"/>
              <a:cs typeface="Calibri"/>
              <a:sym typeface="Calibri"/>
            </a:endParaRPr>
          </a:p>
        </p:txBody>
      </p:sp>
      <p:sp>
        <p:nvSpPr>
          <p:cNvPr id="667" name="Google Shape;667;p96"/>
          <p:cNvSpPr txBox="1"/>
          <p:nvPr>
            <p:ph idx="1" type="body"/>
          </p:nvPr>
        </p:nvSpPr>
        <p:spPr>
          <a:xfrm>
            <a:off x="259350" y="1671750"/>
            <a:ext cx="8625300" cy="2014500"/>
          </a:xfrm>
          <a:prstGeom prst="rect">
            <a:avLst/>
          </a:prstGeom>
        </p:spPr>
        <p:txBody>
          <a:bodyPr anchorCtr="0" anchor="t" bIns="91425" lIns="91425" spcFirstLastPara="1" rIns="91425" wrap="square" tIns="91425">
            <a:normAutofit/>
          </a:bodyPr>
          <a:lstStyle/>
          <a:p>
            <a:pPr indent="-355600" lvl="0" marL="457200" rtl="0" algn="l">
              <a:lnSpc>
                <a:spcPct val="115000"/>
              </a:lnSpc>
              <a:spcBef>
                <a:spcPts val="1000"/>
              </a:spcBef>
              <a:spcAft>
                <a:spcPts val="0"/>
              </a:spcAft>
              <a:buClr>
                <a:schemeClr val="dk1"/>
              </a:buClr>
              <a:buSzPts val="2000"/>
              <a:buChar char="●"/>
            </a:pPr>
            <a:r>
              <a:rPr lang="en" sz="2000">
                <a:solidFill>
                  <a:schemeClr val="dk1"/>
                </a:solidFill>
              </a:rPr>
              <a:t>Collaborative spaces in libraries and schools that promote teamwork in creating DIY (“Do It Yourself”) projects</a:t>
            </a:r>
            <a:endParaRPr sz="2000">
              <a:solidFill>
                <a:schemeClr val="dk1"/>
              </a:solidFill>
            </a:endParaRPr>
          </a:p>
          <a:p>
            <a:pPr indent="-355600" lvl="0" marL="457200" rtl="0" algn="l">
              <a:lnSpc>
                <a:spcPct val="115000"/>
              </a:lnSpc>
              <a:spcBef>
                <a:spcPts val="1000"/>
              </a:spcBef>
              <a:spcAft>
                <a:spcPts val="0"/>
              </a:spcAft>
              <a:buClr>
                <a:schemeClr val="dk1"/>
              </a:buClr>
              <a:buSzPts val="2000"/>
              <a:buChar char="●"/>
            </a:pPr>
            <a:r>
              <a:rPr lang="en" sz="2000">
                <a:solidFill>
                  <a:schemeClr val="dk1"/>
                </a:solidFill>
              </a:rPr>
              <a:t>Open to both children and adults</a:t>
            </a:r>
            <a:endParaRPr sz="2000">
              <a:solidFill>
                <a:schemeClr val="dk1"/>
              </a:solidFill>
            </a:endParaRPr>
          </a:p>
          <a:p>
            <a:pPr indent="-355600" lvl="0" marL="457200" rtl="0" algn="l">
              <a:lnSpc>
                <a:spcPct val="115000"/>
              </a:lnSpc>
              <a:spcBef>
                <a:spcPts val="1000"/>
              </a:spcBef>
              <a:spcAft>
                <a:spcPts val="1000"/>
              </a:spcAft>
              <a:buClr>
                <a:schemeClr val="dk1"/>
              </a:buClr>
              <a:buSzPts val="2000"/>
              <a:buChar char="●"/>
            </a:pPr>
            <a:r>
              <a:rPr lang="en" sz="2000">
                <a:solidFill>
                  <a:schemeClr val="dk1"/>
                </a:solidFill>
              </a:rPr>
              <a:t>Includes both “High Tech” (ex: 3D printers) and “Low Tech” (ex: Legos)</a:t>
            </a:r>
            <a:endParaRPr sz="2000">
              <a:solidFill>
                <a:schemeClr val="dk1"/>
              </a:solidFill>
            </a:endParaRPr>
          </a:p>
        </p:txBody>
      </p:sp>
      <p:sp>
        <p:nvSpPr>
          <p:cNvPr id="668" name="Google Shape;668;p96"/>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83</a:t>
            </a:r>
            <a:endParaRPr b="1" sz="1200"/>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97"/>
          <p:cNvSpPr txBox="1"/>
          <p:nvPr>
            <p:ph type="title"/>
          </p:nvPr>
        </p:nvSpPr>
        <p:spPr>
          <a:xfrm>
            <a:off x="2209500" y="297425"/>
            <a:ext cx="4725000" cy="71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4000">
                <a:latin typeface="Calibri"/>
                <a:ea typeface="Calibri"/>
                <a:cs typeface="Calibri"/>
                <a:sym typeface="Calibri"/>
              </a:rPr>
              <a:t>Makerspaces - Part 2</a:t>
            </a:r>
            <a:endParaRPr b="1" sz="4000">
              <a:latin typeface="Calibri"/>
              <a:ea typeface="Calibri"/>
              <a:cs typeface="Calibri"/>
              <a:sym typeface="Calibri"/>
            </a:endParaRPr>
          </a:p>
        </p:txBody>
      </p:sp>
      <p:sp>
        <p:nvSpPr>
          <p:cNvPr id="674" name="Google Shape;674;p97"/>
          <p:cNvSpPr txBox="1"/>
          <p:nvPr>
            <p:ph idx="1" type="body"/>
          </p:nvPr>
        </p:nvSpPr>
        <p:spPr>
          <a:xfrm>
            <a:off x="311700" y="1354975"/>
            <a:ext cx="8520600" cy="3416400"/>
          </a:xfrm>
          <a:prstGeom prst="rect">
            <a:avLst/>
          </a:prstGeom>
        </p:spPr>
        <p:txBody>
          <a:bodyPr anchorCtr="0" anchor="t" bIns="91425" lIns="91425" spcFirstLastPara="1" rIns="91425" wrap="square" tIns="91425">
            <a:normAutofit/>
          </a:bodyPr>
          <a:lstStyle/>
          <a:p>
            <a:pPr indent="0" lvl="0" marL="0" rtl="0" algn="l">
              <a:lnSpc>
                <a:spcPct val="95000"/>
              </a:lnSpc>
              <a:spcBef>
                <a:spcPts val="1200"/>
              </a:spcBef>
              <a:spcAft>
                <a:spcPts val="0"/>
              </a:spcAft>
              <a:buSzPts val="1018"/>
              <a:buNone/>
            </a:pPr>
            <a:r>
              <a:rPr lang="en" sz="2020">
                <a:solidFill>
                  <a:schemeClr val="dk1"/>
                </a:solidFill>
                <a:latin typeface="Calibri"/>
                <a:ea typeface="Calibri"/>
                <a:cs typeface="Calibri"/>
                <a:sym typeface="Calibri"/>
              </a:rPr>
              <a:t>The Fayetteville Free Library in upstate New York was the first public library in the U.S. to create a makerspace. They called it the “Fab Lab” and contains a variety of tools:</a:t>
            </a:r>
            <a:endParaRPr sz="2020">
              <a:solidFill>
                <a:schemeClr val="dk1"/>
              </a:solidFill>
              <a:latin typeface="Calibri"/>
              <a:ea typeface="Calibri"/>
              <a:cs typeface="Calibri"/>
              <a:sym typeface="Calibri"/>
            </a:endParaRPr>
          </a:p>
          <a:p>
            <a:pPr indent="0" lvl="0" marL="0" rtl="0" algn="l">
              <a:lnSpc>
                <a:spcPct val="95000"/>
              </a:lnSpc>
              <a:spcBef>
                <a:spcPts val="1200"/>
              </a:spcBef>
              <a:spcAft>
                <a:spcPts val="0"/>
              </a:spcAft>
              <a:buSzPts val="1018"/>
              <a:buNone/>
            </a:pPr>
            <a:r>
              <a:t/>
            </a:r>
            <a:endParaRPr sz="2020">
              <a:solidFill>
                <a:schemeClr val="dk1"/>
              </a:solidFill>
              <a:latin typeface="Calibri"/>
              <a:ea typeface="Calibri"/>
              <a:cs typeface="Calibri"/>
              <a:sym typeface="Calibri"/>
            </a:endParaRPr>
          </a:p>
          <a:p>
            <a:pPr indent="-356870" lvl="0" marL="457200" rtl="0" algn="l">
              <a:lnSpc>
                <a:spcPct val="95000"/>
              </a:lnSpc>
              <a:spcBef>
                <a:spcPts val="1200"/>
              </a:spcBef>
              <a:spcAft>
                <a:spcPts val="0"/>
              </a:spcAft>
              <a:buClr>
                <a:schemeClr val="dk1"/>
              </a:buClr>
              <a:buSzPts val="2020"/>
              <a:buFont typeface="Calibri"/>
              <a:buChar char="●"/>
            </a:pPr>
            <a:r>
              <a:rPr lang="en" sz="2020">
                <a:solidFill>
                  <a:schemeClr val="dk1"/>
                </a:solidFill>
                <a:latin typeface="Calibri"/>
                <a:ea typeface="Calibri"/>
                <a:cs typeface="Calibri"/>
                <a:sym typeface="Calibri"/>
              </a:rPr>
              <a:t>3D printers</a:t>
            </a:r>
            <a:endParaRPr sz="2020">
              <a:solidFill>
                <a:schemeClr val="dk1"/>
              </a:solidFill>
              <a:latin typeface="Calibri"/>
              <a:ea typeface="Calibri"/>
              <a:cs typeface="Calibri"/>
              <a:sym typeface="Calibri"/>
            </a:endParaRPr>
          </a:p>
          <a:p>
            <a:pPr indent="-356870" lvl="0" marL="457200" rtl="0" algn="l">
              <a:lnSpc>
                <a:spcPct val="95000"/>
              </a:lnSpc>
              <a:spcBef>
                <a:spcPts val="0"/>
              </a:spcBef>
              <a:spcAft>
                <a:spcPts val="0"/>
              </a:spcAft>
              <a:buClr>
                <a:schemeClr val="dk1"/>
              </a:buClr>
              <a:buSzPts val="2020"/>
              <a:buFont typeface="Calibri"/>
              <a:buChar char="●"/>
            </a:pPr>
            <a:r>
              <a:rPr lang="en" sz="2020">
                <a:solidFill>
                  <a:schemeClr val="dk1"/>
                </a:solidFill>
                <a:latin typeface="Calibri"/>
                <a:ea typeface="Calibri"/>
                <a:cs typeface="Calibri"/>
                <a:sym typeface="Calibri"/>
              </a:rPr>
              <a:t>Laser Cutters</a:t>
            </a:r>
            <a:endParaRPr sz="2020">
              <a:solidFill>
                <a:schemeClr val="dk1"/>
              </a:solidFill>
              <a:latin typeface="Calibri"/>
              <a:ea typeface="Calibri"/>
              <a:cs typeface="Calibri"/>
              <a:sym typeface="Calibri"/>
            </a:endParaRPr>
          </a:p>
          <a:p>
            <a:pPr indent="-356870" lvl="0" marL="457200" rtl="0" algn="l">
              <a:lnSpc>
                <a:spcPct val="95000"/>
              </a:lnSpc>
              <a:spcBef>
                <a:spcPts val="0"/>
              </a:spcBef>
              <a:spcAft>
                <a:spcPts val="0"/>
              </a:spcAft>
              <a:buClr>
                <a:schemeClr val="dk1"/>
              </a:buClr>
              <a:buSzPts val="2020"/>
              <a:buFont typeface="Calibri"/>
              <a:buChar char="●"/>
            </a:pPr>
            <a:r>
              <a:rPr lang="en" sz="2020">
                <a:solidFill>
                  <a:schemeClr val="dk1"/>
                </a:solidFill>
                <a:latin typeface="Calibri"/>
                <a:ea typeface="Calibri"/>
                <a:cs typeface="Calibri"/>
                <a:sym typeface="Calibri"/>
              </a:rPr>
              <a:t>Vinyl Cutters</a:t>
            </a:r>
            <a:endParaRPr sz="2020">
              <a:solidFill>
                <a:schemeClr val="dk1"/>
              </a:solidFill>
              <a:latin typeface="Calibri"/>
              <a:ea typeface="Calibri"/>
              <a:cs typeface="Calibri"/>
              <a:sym typeface="Calibri"/>
            </a:endParaRPr>
          </a:p>
          <a:p>
            <a:pPr indent="-356870" lvl="0" marL="457200" rtl="0" algn="l">
              <a:lnSpc>
                <a:spcPct val="95000"/>
              </a:lnSpc>
              <a:spcBef>
                <a:spcPts val="0"/>
              </a:spcBef>
              <a:spcAft>
                <a:spcPts val="0"/>
              </a:spcAft>
              <a:buClr>
                <a:schemeClr val="dk1"/>
              </a:buClr>
              <a:buSzPts val="2020"/>
              <a:buFont typeface="Calibri"/>
              <a:buChar char="●"/>
            </a:pPr>
            <a:r>
              <a:rPr lang="en" sz="2020">
                <a:solidFill>
                  <a:schemeClr val="dk1"/>
                </a:solidFill>
                <a:latin typeface="Calibri"/>
                <a:ea typeface="Calibri"/>
                <a:cs typeface="Calibri"/>
                <a:sym typeface="Calibri"/>
              </a:rPr>
              <a:t>CNC Mills</a:t>
            </a:r>
            <a:endParaRPr sz="2020">
              <a:solidFill>
                <a:schemeClr val="dk1"/>
              </a:solidFill>
              <a:latin typeface="Calibri"/>
              <a:ea typeface="Calibri"/>
              <a:cs typeface="Calibri"/>
              <a:sym typeface="Calibri"/>
            </a:endParaRPr>
          </a:p>
          <a:p>
            <a:pPr indent="-356870" lvl="0" marL="457200" rtl="0" algn="l">
              <a:lnSpc>
                <a:spcPct val="95000"/>
              </a:lnSpc>
              <a:spcBef>
                <a:spcPts val="0"/>
              </a:spcBef>
              <a:spcAft>
                <a:spcPts val="0"/>
              </a:spcAft>
              <a:buClr>
                <a:schemeClr val="dk1"/>
              </a:buClr>
              <a:buSzPts val="2020"/>
              <a:buFont typeface="Calibri"/>
              <a:buChar char="●"/>
            </a:pPr>
            <a:r>
              <a:rPr lang="en" sz="2020">
                <a:solidFill>
                  <a:schemeClr val="dk1"/>
                </a:solidFill>
                <a:latin typeface="Calibri"/>
                <a:ea typeface="Calibri"/>
                <a:cs typeface="Calibri"/>
                <a:sym typeface="Calibri"/>
              </a:rPr>
              <a:t>Sewing Machines</a:t>
            </a:r>
            <a:endParaRPr sz="1465">
              <a:latin typeface="Calibri"/>
              <a:ea typeface="Calibri"/>
              <a:cs typeface="Calibri"/>
              <a:sym typeface="Calibri"/>
            </a:endParaRPr>
          </a:p>
        </p:txBody>
      </p:sp>
      <p:sp>
        <p:nvSpPr>
          <p:cNvPr id="675" name="Google Shape;675;p97"/>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84</a:t>
            </a:r>
            <a:endParaRPr b="1" sz="1200"/>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98"/>
          <p:cNvSpPr txBox="1"/>
          <p:nvPr>
            <p:ph type="title"/>
          </p:nvPr>
        </p:nvSpPr>
        <p:spPr>
          <a:xfrm>
            <a:off x="375900" y="172550"/>
            <a:ext cx="8392200" cy="77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solidFill>
                  <a:srgbClr val="000000"/>
                </a:solidFill>
                <a:latin typeface="Calibri"/>
                <a:ea typeface="Calibri"/>
                <a:cs typeface="Calibri"/>
                <a:sym typeface="Calibri"/>
              </a:rPr>
              <a:t>Examples of Machines in Makerspaces</a:t>
            </a:r>
            <a:endParaRPr b="1" sz="4000">
              <a:solidFill>
                <a:srgbClr val="000000"/>
              </a:solidFill>
              <a:latin typeface="Calibri"/>
              <a:ea typeface="Calibri"/>
              <a:cs typeface="Calibri"/>
              <a:sym typeface="Calibri"/>
            </a:endParaRPr>
          </a:p>
        </p:txBody>
      </p:sp>
      <p:sp>
        <p:nvSpPr>
          <p:cNvPr id="681" name="Google Shape;681;p98"/>
          <p:cNvSpPr txBox="1"/>
          <p:nvPr>
            <p:ph idx="1" type="body"/>
          </p:nvPr>
        </p:nvSpPr>
        <p:spPr>
          <a:xfrm>
            <a:off x="311700" y="1393725"/>
            <a:ext cx="8520600" cy="27462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000000"/>
              </a:buClr>
              <a:buSzPts val="2000"/>
              <a:buAutoNum type="arabicPeriod"/>
            </a:pPr>
            <a:r>
              <a:rPr lang="en" sz="2000">
                <a:solidFill>
                  <a:srgbClr val="000000"/>
                </a:solidFill>
              </a:rPr>
              <a:t>Sewing Machines</a:t>
            </a:r>
            <a:endParaRPr sz="2000">
              <a:solidFill>
                <a:srgbClr val="000000"/>
              </a:solidFill>
            </a:endParaRPr>
          </a:p>
          <a:p>
            <a:pPr indent="-355600" lvl="0" marL="457200" rtl="0" algn="l">
              <a:spcBef>
                <a:spcPts val="0"/>
              </a:spcBef>
              <a:spcAft>
                <a:spcPts val="0"/>
              </a:spcAft>
              <a:buClr>
                <a:srgbClr val="000000"/>
              </a:buClr>
              <a:buSzPts val="2000"/>
              <a:buAutoNum type="arabicPeriod"/>
            </a:pPr>
            <a:r>
              <a:rPr lang="en" sz="2000">
                <a:solidFill>
                  <a:srgbClr val="000000"/>
                </a:solidFill>
              </a:rPr>
              <a:t>3D Printers</a:t>
            </a:r>
            <a:endParaRPr sz="2000">
              <a:solidFill>
                <a:srgbClr val="000000"/>
              </a:solidFill>
            </a:endParaRPr>
          </a:p>
          <a:p>
            <a:pPr indent="-355600" lvl="0" marL="457200" rtl="0" algn="l">
              <a:spcBef>
                <a:spcPts val="0"/>
              </a:spcBef>
              <a:spcAft>
                <a:spcPts val="0"/>
              </a:spcAft>
              <a:buClr>
                <a:srgbClr val="000000"/>
              </a:buClr>
              <a:buSzPts val="2000"/>
              <a:buAutoNum type="arabicPeriod"/>
            </a:pPr>
            <a:r>
              <a:rPr lang="en" sz="2000">
                <a:solidFill>
                  <a:srgbClr val="000000"/>
                </a:solidFill>
              </a:rPr>
              <a:t>Laser Cutters</a:t>
            </a:r>
            <a:endParaRPr sz="2000">
              <a:solidFill>
                <a:srgbClr val="000000"/>
              </a:solidFill>
            </a:endParaRPr>
          </a:p>
          <a:p>
            <a:pPr indent="-355600" lvl="0" marL="457200" rtl="0" algn="l">
              <a:spcBef>
                <a:spcPts val="0"/>
              </a:spcBef>
              <a:spcAft>
                <a:spcPts val="0"/>
              </a:spcAft>
              <a:buClr>
                <a:srgbClr val="000000"/>
              </a:buClr>
              <a:buSzPts val="2000"/>
              <a:buAutoNum type="arabicPeriod"/>
            </a:pPr>
            <a:r>
              <a:rPr lang="en" sz="2000">
                <a:solidFill>
                  <a:srgbClr val="000000"/>
                </a:solidFill>
              </a:rPr>
              <a:t>Hand Tools</a:t>
            </a:r>
            <a:endParaRPr sz="2000">
              <a:solidFill>
                <a:srgbClr val="000000"/>
              </a:solidFill>
            </a:endParaRPr>
          </a:p>
          <a:p>
            <a:pPr indent="-355600" lvl="0" marL="457200" rtl="0" algn="l">
              <a:spcBef>
                <a:spcPts val="0"/>
              </a:spcBef>
              <a:spcAft>
                <a:spcPts val="0"/>
              </a:spcAft>
              <a:buClr>
                <a:srgbClr val="000000"/>
              </a:buClr>
              <a:buSzPts val="2000"/>
              <a:buAutoNum type="arabicPeriod"/>
            </a:pPr>
            <a:r>
              <a:rPr lang="en" sz="2000">
                <a:solidFill>
                  <a:srgbClr val="000000"/>
                </a:solidFill>
              </a:rPr>
              <a:t>Electronics</a:t>
            </a:r>
            <a:endParaRPr sz="2000">
              <a:solidFill>
                <a:srgbClr val="000000"/>
              </a:solidFill>
            </a:endParaRPr>
          </a:p>
          <a:p>
            <a:pPr indent="-355600" lvl="0" marL="457200" rtl="0" algn="l">
              <a:spcBef>
                <a:spcPts val="0"/>
              </a:spcBef>
              <a:spcAft>
                <a:spcPts val="0"/>
              </a:spcAft>
              <a:buClr>
                <a:srgbClr val="000000"/>
              </a:buClr>
              <a:buSzPts val="2000"/>
              <a:buAutoNum type="arabicPeriod"/>
            </a:pPr>
            <a:r>
              <a:rPr lang="en" sz="2000">
                <a:solidFill>
                  <a:srgbClr val="000000"/>
                </a:solidFill>
              </a:rPr>
              <a:t>Rapid Prototyping</a:t>
            </a:r>
            <a:endParaRPr sz="2000">
              <a:solidFill>
                <a:srgbClr val="000000"/>
              </a:solidFill>
            </a:endParaRPr>
          </a:p>
          <a:p>
            <a:pPr indent="-355600" lvl="0" marL="457200" rtl="0" algn="l">
              <a:spcBef>
                <a:spcPts val="0"/>
              </a:spcBef>
              <a:spcAft>
                <a:spcPts val="0"/>
              </a:spcAft>
              <a:buClr>
                <a:srgbClr val="000000"/>
              </a:buClr>
              <a:buSzPts val="2000"/>
              <a:buAutoNum type="arabicPeriod"/>
            </a:pPr>
            <a:r>
              <a:rPr lang="en" sz="2000">
                <a:solidFill>
                  <a:srgbClr val="000000"/>
                </a:solidFill>
              </a:rPr>
              <a:t>Computers</a:t>
            </a:r>
            <a:endParaRPr sz="2000">
              <a:solidFill>
                <a:srgbClr val="000000"/>
              </a:solidFill>
            </a:endParaRPr>
          </a:p>
        </p:txBody>
      </p:sp>
      <p:pic>
        <p:nvPicPr>
          <p:cNvPr descr="Image of a Sewing Machine." id="682" name="Google Shape;682;p98" title="Sewing Machine"/>
          <p:cNvPicPr preferRelativeResize="0"/>
          <p:nvPr/>
        </p:nvPicPr>
        <p:blipFill>
          <a:blip r:embed="rId3">
            <a:alphaModFix/>
          </a:blip>
          <a:stretch>
            <a:fillRect/>
          </a:stretch>
        </p:blipFill>
        <p:spPr>
          <a:xfrm>
            <a:off x="3746475" y="1219250"/>
            <a:ext cx="4364150" cy="3211724"/>
          </a:xfrm>
          <a:prstGeom prst="rect">
            <a:avLst/>
          </a:prstGeom>
          <a:noFill/>
          <a:ln>
            <a:noFill/>
          </a:ln>
        </p:spPr>
      </p:pic>
      <p:sp>
        <p:nvSpPr>
          <p:cNvPr id="683" name="Google Shape;683;p98"/>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85</a:t>
            </a:r>
            <a:endParaRPr b="1" sz="1200"/>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99"/>
          <p:cNvSpPr txBox="1"/>
          <p:nvPr>
            <p:ph type="title"/>
          </p:nvPr>
        </p:nvSpPr>
        <p:spPr>
          <a:xfrm>
            <a:off x="1492050" y="310075"/>
            <a:ext cx="6159900" cy="92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solidFill>
                  <a:srgbClr val="000000"/>
                </a:solidFill>
                <a:latin typeface="Calibri"/>
                <a:ea typeface="Calibri"/>
                <a:cs typeface="Calibri"/>
                <a:sym typeface="Calibri"/>
              </a:rPr>
              <a:t>Sensory Story Time - Part 1</a:t>
            </a:r>
            <a:endParaRPr b="1" sz="4000">
              <a:solidFill>
                <a:srgbClr val="000000"/>
              </a:solidFill>
              <a:latin typeface="Calibri"/>
              <a:ea typeface="Calibri"/>
              <a:cs typeface="Calibri"/>
              <a:sym typeface="Calibri"/>
            </a:endParaRPr>
          </a:p>
        </p:txBody>
      </p:sp>
      <p:sp>
        <p:nvSpPr>
          <p:cNvPr id="689" name="Google Shape;689;p99"/>
          <p:cNvSpPr txBox="1"/>
          <p:nvPr>
            <p:ph idx="1" type="body"/>
          </p:nvPr>
        </p:nvSpPr>
        <p:spPr>
          <a:xfrm>
            <a:off x="311700" y="1743988"/>
            <a:ext cx="8520600" cy="2320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solidFill>
                  <a:srgbClr val="000000"/>
                </a:solidFill>
                <a:latin typeface="Calibri"/>
                <a:ea typeface="Calibri"/>
                <a:cs typeface="Calibri"/>
                <a:sym typeface="Calibri"/>
              </a:rPr>
              <a:t>Geared toward younger children in the 2-5 year old range who have sensory processing difficulties. </a:t>
            </a:r>
            <a:endParaRPr sz="2000">
              <a:solidFill>
                <a:srgbClr val="000000"/>
              </a:solidFill>
              <a:latin typeface="Calibri"/>
              <a:ea typeface="Calibri"/>
              <a:cs typeface="Calibri"/>
              <a:sym typeface="Calibri"/>
            </a:endParaRPr>
          </a:p>
          <a:p>
            <a:pPr indent="0" lvl="0" marL="0" rtl="0" algn="l">
              <a:spcBef>
                <a:spcPts val="1200"/>
              </a:spcBef>
              <a:spcAft>
                <a:spcPts val="0"/>
              </a:spcAft>
              <a:buNone/>
            </a:pPr>
            <a:r>
              <a:t/>
            </a:r>
            <a:endParaRPr sz="2000">
              <a:solidFill>
                <a:srgbClr val="000000"/>
              </a:solidFill>
              <a:latin typeface="Calibri"/>
              <a:ea typeface="Calibri"/>
              <a:cs typeface="Calibri"/>
              <a:sym typeface="Calibri"/>
            </a:endParaRPr>
          </a:p>
          <a:p>
            <a:pPr indent="0" lvl="0" marL="0" rtl="0" algn="l">
              <a:spcBef>
                <a:spcPts val="1200"/>
              </a:spcBef>
              <a:spcAft>
                <a:spcPts val="1200"/>
              </a:spcAft>
              <a:buNone/>
            </a:pPr>
            <a:r>
              <a:rPr lang="en" sz="2000">
                <a:solidFill>
                  <a:srgbClr val="000000"/>
                </a:solidFill>
                <a:latin typeface="Calibri"/>
                <a:ea typeface="Calibri"/>
                <a:cs typeface="Calibri"/>
                <a:sym typeface="Calibri"/>
              </a:rPr>
              <a:t>Provides less distractions and focus more on situational awareness while accomplishing the main activity. </a:t>
            </a:r>
            <a:endParaRPr sz="2000">
              <a:solidFill>
                <a:srgbClr val="000000"/>
              </a:solidFill>
              <a:latin typeface="Calibri"/>
              <a:ea typeface="Calibri"/>
              <a:cs typeface="Calibri"/>
              <a:sym typeface="Calibri"/>
            </a:endParaRPr>
          </a:p>
        </p:txBody>
      </p:sp>
      <p:sp>
        <p:nvSpPr>
          <p:cNvPr id="690" name="Google Shape;690;p99"/>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86</a:t>
            </a:r>
            <a:endParaRPr b="1" sz="1200"/>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100"/>
          <p:cNvSpPr txBox="1"/>
          <p:nvPr>
            <p:ph type="title"/>
          </p:nvPr>
        </p:nvSpPr>
        <p:spPr>
          <a:xfrm>
            <a:off x="1570950" y="145075"/>
            <a:ext cx="6002100" cy="79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solidFill>
                  <a:srgbClr val="000000"/>
                </a:solidFill>
                <a:latin typeface="Calibri"/>
                <a:ea typeface="Calibri"/>
                <a:cs typeface="Calibri"/>
                <a:sym typeface="Calibri"/>
              </a:rPr>
              <a:t>Sensory Story Time - Part 2</a:t>
            </a:r>
            <a:endParaRPr b="1" sz="4000">
              <a:solidFill>
                <a:srgbClr val="000000"/>
              </a:solidFill>
              <a:latin typeface="Calibri"/>
              <a:ea typeface="Calibri"/>
              <a:cs typeface="Calibri"/>
              <a:sym typeface="Calibri"/>
            </a:endParaRPr>
          </a:p>
        </p:txBody>
      </p:sp>
      <p:sp>
        <p:nvSpPr>
          <p:cNvPr id="696" name="Google Shape;696;p100"/>
          <p:cNvSpPr txBox="1"/>
          <p:nvPr>
            <p:ph idx="1" type="body"/>
          </p:nvPr>
        </p:nvSpPr>
        <p:spPr>
          <a:xfrm>
            <a:off x="234500" y="1324199"/>
            <a:ext cx="8520600" cy="34500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rgbClr val="000000"/>
              </a:buClr>
              <a:buSzPts val="2000"/>
              <a:buAutoNum type="arabicPeriod"/>
            </a:pPr>
            <a:r>
              <a:rPr lang="en" sz="2000">
                <a:solidFill>
                  <a:srgbClr val="000000"/>
                </a:solidFill>
              </a:rPr>
              <a:t>Seeing</a:t>
            </a:r>
            <a:endParaRPr sz="2000">
              <a:solidFill>
                <a:srgbClr val="000000"/>
              </a:solidFill>
            </a:endParaRPr>
          </a:p>
          <a:p>
            <a:pPr indent="-355600" lvl="0" marL="457200" rtl="0" algn="l">
              <a:spcBef>
                <a:spcPts val="1000"/>
              </a:spcBef>
              <a:spcAft>
                <a:spcPts val="0"/>
              </a:spcAft>
              <a:buClr>
                <a:srgbClr val="000000"/>
              </a:buClr>
              <a:buSzPts val="2000"/>
              <a:buAutoNum type="arabicPeriod"/>
            </a:pPr>
            <a:r>
              <a:rPr lang="en" sz="2000">
                <a:solidFill>
                  <a:srgbClr val="000000"/>
                </a:solidFill>
              </a:rPr>
              <a:t>Hearing</a:t>
            </a:r>
            <a:endParaRPr sz="2000">
              <a:solidFill>
                <a:srgbClr val="000000"/>
              </a:solidFill>
            </a:endParaRPr>
          </a:p>
          <a:p>
            <a:pPr indent="-355600" lvl="0" marL="457200" rtl="0" algn="l">
              <a:spcBef>
                <a:spcPts val="1000"/>
              </a:spcBef>
              <a:spcAft>
                <a:spcPts val="0"/>
              </a:spcAft>
              <a:buClr>
                <a:srgbClr val="000000"/>
              </a:buClr>
              <a:buSzPts val="2000"/>
              <a:buAutoNum type="arabicPeriod"/>
            </a:pPr>
            <a:r>
              <a:rPr lang="en" sz="2000">
                <a:solidFill>
                  <a:srgbClr val="000000"/>
                </a:solidFill>
              </a:rPr>
              <a:t>Touching</a:t>
            </a:r>
            <a:endParaRPr sz="2000">
              <a:solidFill>
                <a:srgbClr val="000000"/>
              </a:solidFill>
            </a:endParaRPr>
          </a:p>
          <a:p>
            <a:pPr indent="-355600" lvl="0" marL="457200" rtl="0" algn="l">
              <a:spcBef>
                <a:spcPts val="1000"/>
              </a:spcBef>
              <a:spcAft>
                <a:spcPts val="0"/>
              </a:spcAft>
              <a:buClr>
                <a:srgbClr val="000000"/>
              </a:buClr>
              <a:buSzPts val="2000"/>
              <a:buAutoNum type="arabicPeriod"/>
            </a:pPr>
            <a:r>
              <a:rPr lang="en" sz="2000">
                <a:solidFill>
                  <a:srgbClr val="000000"/>
                </a:solidFill>
              </a:rPr>
              <a:t>Smelling</a:t>
            </a:r>
            <a:endParaRPr sz="2000">
              <a:solidFill>
                <a:srgbClr val="000000"/>
              </a:solidFill>
            </a:endParaRPr>
          </a:p>
          <a:p>
            <a:pPr indent="-355600" lvl="0" marL="457200" rtl="0" algn="l">
              <a:spcBef>
                <a:spcPts val="1000"/>
              </a:spcBef>
              <a:spcAft>
                <a:spcPts val="0"/>
              </a:spcAft>
              <a:buClr>
                <a:srgbClr val="000000"/>
              </a:buClr>
              <a:buSzPts val="2000"/>
              <a:buAutoNum type="arabicPeriod"/>
            </a:pPr>
            <a:r>
              <a:rPr lang="en" sz="2000">
                <a:solidFill>
                  <a:srgbClr val="000000"/>
                </a:solidFill>
              </a:rPr>
              <a:t>Tasting</a:t>
            </a:r>
            <a:endParaRPr sz="2000">
              <a:solidFill>
                <a:srgbClr val="000000"/>
              </a:solidFill>
            </a:endParaRPr>
          </a:p>
          <a:p>
            <a:pPr indent="-355600" lvl="0" marL="457200" rtl="0" algn="l">
              <a:spcBef>
                <a:spcPts val="1000"/>
              </a:spcBef>
              <a:spcAft>
                <a:spcPts val="0"/>
              </a:spcAft>
              <a:buClr>
                <a:srgbClr val="000000"/>
              </a:buClr>
              <a:buSzPts val="2000"/>
              <a:buAutoNum type="arabicPeriod"/>
            </a:pPr>
            <a:r>
              <a:rPr lang="en" sz="2000">
                <a:solidFill>
                  <a:srgbClr val="000000"/>
                </a:solidFill>
              </a:rPr>
              <a:t>Proprioception - Awareness of one’s body.</a:t>
            </a:r>
            <a:endParaRPr sz="2000">
              <a:solidFill>
                <a:srgbClr val="000000"/>
              </a:solidFill>
            </a:endParaRPr>
          </a:p>
          <a:p>
            <a:pPr indent="-355600" lvl="0" marL="457200" rtl="0" algn="l">
              <a:spcBef>
                <a:spcPts val="1000"/>
              </a:spcBef>
              <a:spcAft>
                <a:spcPts val="0"/>
              </a:spcAft>
              <a:buClr>
                <a:srgbClr val="000000"/>
              </a:buClr>
              <a:buSzPts val="2000"/>
              <a:buAutoNum type="arabicPeriod"/>
            </a:pPr>
            <a:r>
              <a:rPr lang="en" sz="2000">
                <a:solidFill>
                  <a:srgbClr val="000000"/>
                </a:solidFill>
              </a:rPr>
              <a:t>Vestibular - Understanding ourselves in proportion to the world.</a:t>
            </a:r>
            <a:endParaRPr sz="2000">
              <a:solidFill>
                <a:srgbClr val="000000"/>
              </a:solidFill>
            </a:endParaRPr>
          </a:p>
        </p:txBody>
      </p:sp>
      <p:pic>
        <p:nvPicPr>
          <p:cNvPr descr="Image of a child reading a book on a wooden stool with bright colored cushions surrounding her." id="697" name="Google Shape;697;p100" title="Child Reading a Book"/>
          <p:cNvPicPr preferRelativeResize="0"/>
          <p:nvPr/>
        </p:nvPicPr>
        <p:blipFill>
          <a:blip r:embed="rId3">
            <a:alphaModFix/>
          </a:blip>
          <a:stretch>
            <a:fillRect/>
          </a:stretch>
        </p:blipFill>
        <p:spPr>
          <a:xfrm>
            <a:off x="3840944" y="1065300"/>
            <a:ext cx="3706176" cy="2472701"/>
          </a:xfrm>
          <a:prstGeom prst="rect">
            <a:avLst/>
          </a:prstGeom>
          <a:noFill/>
          <a:ln>
            <a:noFill/>
          </a:ln>
        </p:spPr>
      </p:pic>
      <p:sp>
        <p:nvSpPr>
          <p:cNvPr id="698" name="Google Shape;698;p100"/>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87</a:t>
            </a:r>
            <a:endParaRPr b="1" sz="1200"/>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101"/>
          <p:cNvSpPr txBox="1"/>
          <p:nvPr>
            <p:ph type="title"/>
          </p:nvPr>
        </p:nvSpPr>
        <p:spPr>
          <a:xfrm>
            <a:off x="1578600" y="292200"/>
            <a:ext cx="5986800" cy="83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solidFill>
                  <a:srgbClr val="000000"/>
                </a:solidFill>
                <a:latin typeface="Calibri"/>
                <a:ea typeface="Calibri"/>
                <a:cs typeface="Calibri"/>
                <a:sym typeface="Calibri"/>
              </a:rPr>
              <a:t>Sensory Story Time - Part 3</a:t>
            </a:r>
            <a:endParaRPr b="1" sz="4000">
              <a:solidFill>
                <a:srgbClr val="000000"/>
              </a:solidFill>
              <a:latin typeface="Calibri"/>
              <a:ea typeface="Calibri"/>
              <a:cs typeface="Calibri"/>
              <a:sym typeface="Calibri"/>
            </a:endParaRPr>
          </a:p>
        </p:txBody>
      </p:sp>
      <p:sp>
        <p:nvSpPr>
          <p:cNvPr id="704" name="Google Shape;704;p101"/>
          <p:cNvSpPr txBox="1"/>
          <p:nvPr>
            <p:ph idx="1" type="body"/>
          </p:nvPr>
        </p:nvSpPr>
        <p:spPr>
          <a:xfrm>
            <a:off x="311700" y="1675650"/>
            <a:ext cx="8520600" cy="2449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solidFill>
                  <a:srgbClr val="000000"/>
                </a:solidFill>
                <a:latin typeface="Calibri"/>
                <a:ea typeface="Calibri"/>
                <a:cs typeface="Calibri"/>
                <a:sym typeface="Calibri"/>
              </a:rPr>
              <a:t>Utilizes the combination of the reenactment of colorful picture books, calming music, dancing, and crafts in order to help the children stimulate their senses. </a:t>
            </a:r>
            <a:endParaRPr sz="2000">
              <a:solidFill>
                <a:srgbClr val="000000"/>
              </a:solidFill>
              <a:latin typeface="Calibri"/>
              <a:ea typeface="Calibri"/>
              <a:cs typeface="Calibri"/>
              <a:sym typeface="Calibri"/>
            </a:endParaRPr>
          </a:p>
          <a:p>
            <a:pPr indent="0" lvl="0" marL="0" rtl="0" algn="l">
              <a:spcBef>
                <a:spcPts val="1200"/>
              </a:spcBef>
              <a:spcAft>
                <a:spcPts val="0"/>
              </a:spcAft>
              <a:buNone/>
            </a:pPr>
            <a:r>
              <a:t/>
            </a:r>
            <a:endParaRPr sz="2000">
              <a:solidFill>
                <a:srgbClr val="000000"/>
              </a:solidFill>
              <a:latin typeface="Calibri"/>
              <a:ea typeface="Calibri"/>
              <a:cs typeface="Calibri"/>
              <a:sym typeface="Calibri"/>
            </a:endParaRPr>
          </a:p>
          <a:p>
            <a:pPr indent="0" lvl="0" marL="0" rtl="0" algn="l">
              <a:spcBef>
                <a:spcPts val="1200"/>
              </a:spcBef>
              <a:spcAft>
                <a:spcPts val="1200"/>
              </a:spcAft>
              <a:buNone/>
            </a:pPr>
            <a:r>
              <a:rPr lang="en" sz="2000">
                <a:solidFill>
                  <a:srgbClr val="000000"/>
                </a:solidFill>
                <a:latin typeface="Calibri"/>
                <a:ea typeface="Calibri"/>
                <a:cs typeface="Calibri"/>
                <a:sym typeface="Calibri"/>
              </a:rPr>
              <a:t>Works on socializing with peers as well as practice making choices in low-stakes settings.</a:t>
            </a:r>
            <a:endParaRPr sz="2000">
              <a:solidFill>
                <a:srgbClr val="000000"/>
              </a:solidFill>
              <a:latin typeface="Calibri"/>
              <a:ea typeface="Calibri"/>
              <a:cs typeface="Calibri"/>
              <a:sym typeface="Calibri"/>
            </a:endParaRPr>
          </a:p>
        </p:txBody>
      </p:sp>
      <p:sp>
        <p:nvSpPr>
          <p:cNvPr id="705" name="Google Shape;705;p101"/>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88</a:t>
            </a:r>
            <a:endParaRPr b="1" sz="1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1"/>
          <p:cNvSpPr txBox="1"/>
          <p:nvPr>
            <p:ph type="title"/>
          </p:nvPr>
        </p:nvSpPr>
        <p:spPr>
          <a:xfrm>
            <a:off x="1759350" y="2150850"/>
            <a:ext cx="56253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5000">
                <a:latin typeface="Calibri"/>
                <a:ea typeface="Calibri"/>
                <a:cs typeface="Calibri"/>
                <a:sym typeface="Calibri"/>
              </a:rPr>
              <a:t>Models of Disability</a:t>
            </a:r>
            <a:endParaRPr b="1" sz="5000">
              <a:latin typeface="Calibri"/>
              <a:ea typeface="Calibri"/>
              <a:cs typeface="Calibri"/>
              <a:sym typeface="Calibri"/>
            </a:endParaRPr>
          </a:p>
        </p:txBody>
      </p:sp>
      <p:sp>
        <p:nvSpPr>
          <p:cNvPr id="109" name="Google Shape;109;p21"/>
          <p:cNvSpPr txBox="1"/>
          <p:nvPr/>
        </p:nvSpPr>
        <p:spPr>
          <a:xfrm>
            <a:off x="0" y="4774200"/>
            <a:ext cx="743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8</a:t>
            </a:r>
            <a:endParaRPr b="1" sz="1200"/>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102"/>
          <p:cNvSpPr txBox="1"/>
          <p:nvPr>
            <p:ph type="title"/>
          </p:nvPr>
        </p:nvSpPr>
        <p:spPr>
          <a:xfrm>
            <a:off x="669750" y="273650"/>
            <a:ext cx="7804500" cy="67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t>Sensory Story Time Best Practices</a:t>
            </a:r>
            <a:endParaRPr b="1" sz="3600"/>
          </a:p>
        </p:txBody>
      </p:sp>
      <p:sp>
        <p:nvSpPr>
          <p:cNvPr id="711" name="Google Shape;711;p10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spcBef>
                <a:spcPts val="1000"/>
              </a:spcBef>
              <a:spcAft>
                <a:spcPts val="0"/>
              </a:spcAft>
              <a:buClr>
                <a:srgbClr val="000000"/>
              </a:buClr>
              <a:buSzPts val="2000"/>
              <a:buAutoNum type="arabicPeriod"/>
            </a:pPr>
            <a:r>
              <a:rPr lang="en" sz="2000">
                <a:solidFill>
                  <a:srgbClr val="000000"/>
                </a:solidFill>
              </a:rPr>
              <a:t>Have a visual schedule</a:t>
            </a:r>
            <a:endParaRPr sz="2000">
              <a:solidFill>
                <a:srgbClr val="000000"/>
              </a:solidFill>
            </a:endParaRPr>
          </a:p>
          <a:p>
            <a:pPr indent="-355600" lvl="0" marL="457200" rtl="0" algn="l">
              <a:spcBef>
                <a:spcPts val="1000"/>
              </a:spcBef>
              <a:spcAft>
                <a:spcPts val="0"/>
              </a:spcAft>
              <a:buClr>
                <a:srgbClr val="000000"/>
              </a:buClr>
              <a:buSzPts val="2000"/>
              <a:buAutoNum type="arabicPeriod"/>
            </a:pPr>
            <a:r>
              <a:rPr lang="en" sz="2000">
                <a:solidFill>
                  <a:srgbClr val="000000"/>
                </a:solidFill>
              </a:rPr>
              <a:t>Repeat</a:t>
            </a:r>
            <a:endParaRPr sz="2000">
              <a:solidFill>
                <a:srgbClr val="000000"/>
              </a:solidFill>
            </a:endParaRPr>
          </a:p>
          <a:p>
            <a:pPr indent="-355600" lvl="0" marL="457200" rtl="0" algn="l">
              <a:spcBef>
                <a:spcPts val="1000"/>
              </a:spcBef>
              <a:spcAft>
                <a:spcPts val="0"/>
              </a:spcAft>
              <a:buClr>
                <a:srgbClr val="000000"/>
              </a:buClr>
              <a:buSzPts val="2000"/>
              <a:buAutoNum type="arabicPeriod"/>
            </a:pPr>
            <a:r>
              <a:rPr lang="en" sz="2000">
                <a:solidFill>
                  <a:srgbClr val="000000"/>
                </a:solidFill>
              </a:rPr>
              <a:t>Its okay to shorten stories</a:t>
            </a:r>
            <a:endParaRPr sz="2000">
              <a:solidFill>
                <a:srgbClr val="000000"/>
              </a:solidFill>
            </a:endParaRPr>
          </a:p>
          <a:p>
            <a:pPr indent="-355600" lvl="0" marL="457200" rtl="0" algn="l">
              <a:spcBef>
                <a:spcPts val="1000"/>
              </a:spcBef>
              <a:spcAft>
                <a:spcPts val="0"/>
              </a:spcAft>
              <a:buClr>
                <a:srgbClr val="000000"/>
              </a:buClr>
              <a:buSzPts val="2000"/>
              <a:buAutoNum type="arabicPeriod"/>
            </a:pPr>
            <a:r>
              <a:rPr lang="en" sz="2000">
                <a:solidFill>
                  <a:srgbClr val="000000"/>
                </a:solidFill>
              </a:rPr>
              <a:t>Have designated spots for each child to sit</a:t>
            </a:r>
            <a:endParaRPr sz="2000">
              <a:solidFill>
                <a:srgbClr val="000000"/>
              </a:solidFill>
            </a:endParaRPr>
          </a:p>
          <a:p>
            <a:pPr indent="-355600" lvl="0" marL="457200" rtl="0" algn="l">
              <a:spcBef>
                <a:spcPts val="1000"/>
              </a:spcBef>
              <a:spcAft>
                <a:spcPts val="0"/>
              </a:spcAft>
              <a:buClr>
                <a:srgbClr val="000000"/>
              </a:buClr>
              <a:buSzPts val="2000"/>
              <a:buAutoNum type="arabicPeriod"/>
            </a:pPr>
            <a:r>
              <a:rPr lang="en" sz="2000">
                <a:solidFill>
                  <a:srgbClr val="000000"/>
                </a:solidFill>
              </a:rPr>
              <a:t>Keep it small</a:t>
            </a:r>
            <a:endParaRPr sz="2000">
              <a:solidFill>
                <a:srgbClr val="000000"/>
              </a:solidFill>
            </a:endParaRPr>
          </a:p>
          <a:p>
            <a:pPr indent="-355600" lvl="0" marL="457200" rtl="0" algn="l">
              <a:spcBef>
                <a:spcPts val="1000"/>
              </a:spcBef>
              <a:spcAft>
                <a:spcPts val="0"/>
              </a:spcAft>
              <a:buClr>
                <a:srgbClr val="000000"/>
              </a:buClr>
              <a:buSzPts val="2000"/>
              <a:buAutoNum type="arabicPeriod"/>
            </a:pPr>
            <a:r>
              <a:rPr lang="en" sz="2000">
                <a:solidFill>
                  <a:srgbClr val="000000"/>
                </a:solidFill>
              </a:rPr>
              <a:t>Turn it down</a:t>
            </a:r>
            <a:endParaRPr sz="2000">
              <a:solidFill>
                <a:srgbClr val="000000"/>
              </a:solidFill>
            </a:endParaRPr>
          </a:p>
          <a:p>
            <a:pPr indent="-355600" lvl="0" marL="457200" rtl="0" algn="l">
              <a:spcBef>
                <a:spcPts val="1000"/>
              </a:spcBef>
              <a:spcAft>
                <a:spcPts val="0"/>
              </a:spcAft>
              <a:buClr>
                <a:srgbClr val="000000"/>
              </a:buClr>
              <a:buSzPts val="2000"/>
              <a:buAutoNum type="arabicPeriod"/>
            </a:pPr>
            <a:r>
              <a:rPr lang="en" sz="2000">
                <a:solidFill>
                  <a:srgbClr val="000000"/>
                </a:solidFill>
              </a:rPr>
              <a:t>Make it interactive</a:t>
            </a:r>
            <a:endParaRPr sz="2000">
              <a:solidFill>
                <a:srgbClr val="000000"/>
              </a:solidFill>
            </a:endParaRPr>
          </a:p>
        </p:txBody>
      </p:sp>
      <p:pic>
        <p:nvPicPr>
          <p:cNvPr descr="Image of a Librarian reading to a group of children in a library." id="712" name="Google Shape;712;p102" title="Story Time Photo"/>
          <p:cNvPicPr preferRelativeResize="0"/>
          <p:nvPr/>
        </p:nvPicPr>
        <p:blipFill>
          <a:blip r:embed="rId3">
            <a:alphaModFix/>
          </a:blip>
          <a:stretch>
            <a:fillRect/>
          </a:stretch>
        </p:blipFill>
        <p:spPr>
          <a:xfrm>
            <a:off x="5848175" y="2617350"/>
            <a:ext cx="2984125" cy="2156850"/>
          </a:xfrm>
          <a:prstGeom prst="rect">
            <a:avLst/>
          </a:prstGeom>
          <a:noFill/>
          <a:ln>
            <a:noFill/>
          </a:ln>
        </p:spPr>
      </p:pic>
      <p:sp>
        <p:nvSpPr>
          <p:cNvPr id="713" name="Google Shape;713;p102"/>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89</a:t>
            </a:r>
            <a:endParaRPr b="1" sz="1200"/>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103"/>
          <p:cNvSpPr txBox="1"/>
          <p:nvPr>
            <p:ph idx="1" type="body"/>
          </p:nvPr>
        </p:nvSpPr>
        <p:spPr>
          <a:xfrm>
            <a:off x="311700" y="3948750"/>
            <a:ext cx="8598300" cy="886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2000" u="sng">
                <a:solidFill>
                  <a:srgbClr val="000000"/>
                </a:solidFill>
                <a:latin typeface="Calibri"/>
                <a:ea typeface="Calibri"/>
                <a:cs typeface="Calibri"/>
                <a:sym typeface="Calibri"/>
              </a:rPr>
              <a:t>Video</a:t>
            </a:r>
            <a:r>
              <a:rPr lang="en" sz="2000">
                <a:solidFill>
                  <a:srgbClr val="000000"/>
                </a:solidFill>
                <a:latin typeface="Calibri"/>
                <a:ea typeface="Calibri"/>
                <a:cs typeface="Calibri"/>
                <a:sym typeface="Calibri"/>
              </a:rPr>
              <a:t>: “The Challenge - Rachel Combs - Adequate Program Accessibility” (3:00) - </a:t>
            </a:r>
            <a:r>
              <a:rPr lang="en" sz="2000" u="sng">
                <a:solidFill>
                  <a:schemeClr val="hlink"/>
                </a:solidFill>
                <a:latin typeface="Calibri"/>
                <a:ea typeface="Calibri"/>
                <a:cs typeface="Calibri"/>
                <a:sym typeface="Calibri"/>
                <a:hlinkClick r:id="rId3"/>
              </a:rPr>
              <a:t>Link to Challenge Video</a:t>
            </a:r>
            <a:endParaRPr sz="2000">
              <a:solidFill>
                <a:srgbClr val="000000"/>
              </a:solidFill>
              <a:latin typeface="Calibri"/>
              <a:ea typeface="Calibri"/>
              <a:cs typeface="Calibri"/>
              <a:sym typeface="Calibri"/>
            </a:endParaRPr>
          </a:p>
        </p:txBody>
      </p:sp>
      <p:pic>
        <p:nvPicPr>
          <p:cNvPr descr="Screenshot of Rachel Combs Challenge Video. The text on the top states &quot;Library Services to Persons with Disabilities: A Problem-Based Learning Approach.&quot; The captions on the bottom read &quot;...them thinking about the way that we deliver customer service....&quot;" id="719" name="Google Shape;719;p103" title="Project ENABLE - Challenge Video (#2) Photo"/>
          <p:cNvPicPr preferRelativeResize="0"/>
          <p:nvPr/>
        </p:nvPicPr>
        <p:blipFill rotWithShape="1">
          <a:blip r:embed="rId4">
            <a:alphaModFix/>
          </a:blip>
          <a:srcRect b="24719" l="9835" r="13265" t="15543"/>
          <a:stretch/>
        </p:blipFill>
        <p:spPr>
          <a:xfrm>
            <a:off x="1444700" y="1116775"/>
            <a:ext cx="6151862" cy="2688325"/>
          </a:xfrm>
          <a:prstGeom prst="rect">
            <a:avLst/>
          </a:prstGeom>
          <a:noFill/>
          <a:ln>
            <a:noFill/>
          </a:ln>
        </p:spPr>
      </p:pic>
      <p:sp>
        <p:nvSpPr>
          <p:cNvPr id="720" name="Google Shape;720;p103"/>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80</a:t>
            </a:r>
            <a:endParaRPr b="1" sz="1200"/>
          </a:p>
        </p:txBody>
      </p:sp>
      <p:sp>
        <p:nvSpPr>
          <p:cNvPr id="721" name="Google Shape;721;p103"/>
          <p:cNvSpPr txBox="1"/>
          <p:nvPr/>
        </p:nvSpPr>
        <p:spPr>
          <a:xfrm>
            <a:off x="374925" y="172725"/>
            <a:ext cx="8291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latin typeface="Calibri"/>
                <a:ea typeface="Calibri"/>
                <a:cs typeface="Calibri"/>
                <a:sym typeface="Calibri"/>
              </a:rPr>
              <a:t>Project ENABLE - Challenge Video (#2)</a:t>
            </a:r>
            <a:endParaRPr b="1" sz="4000">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104"/>
          <p:cNvSpPr txBox="1"/>
          <p:nvPr>
            <p:ph idx="1" type="body"/>
          </p:nvPr>
        </p:nvSpPr>
        <p:spPr>
          <a:xfrm>
            <a:off x="3380550" y="4089600"/>
            <a:ext cx="2382900" cy="7680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000">
                <a:solidFill>
                  <a:schemeClr val="dk1"/>
                </a:solidFill>
                <a:latin typeface="Calibri"/>
                <a:ea typeface="Calibri"/>
                <a:cs typeface="Calibri"/>
                <a:sym typeface="Calibri"/>
              </a:rPr>
              <a:t>What would you do?</a:t>
            </a:r>
            <a:endParaRPr sz="2000">
              <a:solidFill>
                <a:schemeClr val="dk1"/>
              </a:solidFill>
              <a:latin typeface="Calibri"/>
              <a:ea typeface="Calibri"/>
              <a:cs typeface="Calibri"/>
              <a:sym typeface="Calibri"/>
            </a:endParaRPr>
          </a:p>
        </p:txBody>
      </p:sp>
      <p:pic>
        <p:nvPicPr>
          <p:cNvPr descr="A stock photo image of a text blurb with three dots. The dots are in light blue and the text blurb is in white with the background in the same light blue as the dots." id="727" name="Google Shape;727;p104" title="Question/Discussion (#10) Photo"/>
          <p:cNvPicPr preferRelativeResize="0"/>
          <p:nvPr/>
        </p:nvPicPr>
        <p:blipFill>
          <a:blip r:embed="rId3">
            <a:alphaModFix/>
          </a:blip>
          <a:stretch>
            <a:fillRect/>
          </a:stretch>
        </p:blipFill>
        <p:spPr>
          <a:xfrm>
            <a:off x="3393723" y="1156839"/>
            <a:ext cx="2678875" cy="2678875"/>
          </a:xfrm>
          <a:prstGeom prst="rect">
            <a:avLst/>
          </a:prstGeom>
          <a:noFill/>
          <a:ln>
            <a:noFill/>
          </a:ln>
        </p:spPr>
      </p:pic>
      <p:sp>
        <p:nvSpPr>
          <p:cNvPr id="728" name="Google Shape;728;p104"/>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91</a:t>
            </a:r>
            <a:endParaRPr b="1" sz="1200"/>
          </a:p>
        </p:txBody>
      </p:sp>
      <p:sp>
        <p:nvSpPr>
          <p:cNvPr id="729" name="Google Shape;729;p104"/>
          <p:cNvSpPr txBox="1"/>
          <p:nvPr/>
        </p:nvSpPr>
        <p:spPr>
          <a:xfrm>
            <a:off x="2722350" y="212300"/>
            <a:ext cx="3699300" cy="800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4000">
                <a:solidFill>
                  <a:schemeClr val="dk1"/>
                </a:solidFill>
                <a:latin typeface="Calibri"/>
                <a:ea typeface="Calibri"/>
                <a:cs typeface="Calibri"/>
                <a:sym typeface="Calibri"/>
              </a:rPr>
              <a:t>Discussion (#10)</a:t>
            </a:r>
            <a:endParaRPr b="1" sz="4000">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105"/>
          <p:cNvSpPr txBox="1"/>
          <p:nvPr>
            <p:ph idx="1" type="body"/>
          </p:nvPr>
        </p:nvSpPr>
        <p:spPr>
          <a:xfrm>
            <a:off x="134550" y="4314625"/>
            <a:ext cx="8874900" cy="73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000" u="sng">
                <a:solidFill>
                  <a:srgbClr val="000000"/>
                </a:solidFill>
                <a:latin typeface="Calibri"/>
                <a:ea typeface="Calibri"/>
                <a:cs typeface="Calibri"/>
                <a:sym typeface="Calibri"/>
              </a:rPr>
              <a:t>Vdeo:</a:t>
            </a:r>
            <a:r>
              <a:rPr lang="en" sz="2000">
                <a:solidFill>
                  <a:srgbClr val="000000"/>
                </a:solidFill>
                <a:latin typeface="Calibri"/>
                <a:ea typeface="Calibri"/>
                <a:cs typeface="Calibri"/>
                <a:sym typeface="Calibri"/>
              </a:rPr>
              <a:t> “A Solution - Rachel Combs - Adequate Program Accessibility” (5:25) -</a:t>
            </a:r>
            <a:endParaRPr sz="2000">
              <a:solidFill>
                <a:srgbClr val="000000"/>
              </a:solidFill>
              <a:latin typeface="Calibri"/>
              <a:ea typeface="Calibri"/>
              <a:cs typeface="Calibri"/>
              <a:sym typeface="Calibri"/>
            </a:endParaRPr>
          </a:p>
          <a:p>
            <a:pPr indent="0" lvl="0" marL="0" rtl="0" algn="ctr">
              <a:spcBef>
                <a:spcPts val="0"/>
              </a:spcBef>
              <a:spcAft>
                <a:spcPts val="0"/>
              </a:spcAft>
              <a:buNone/>
            </a:pPr>
            <a:r>
              <a:rPr lang="en" sz="2000">
                <a:solidFill>
                  <a:srgbClr val="000000"/>
                </a:solidFill>
                <a:latin typeface="Calibri"/>
                <a:ea typeface="Calibri"/>
                <a:cs typeface="Calibri"/>
                <a:sym typeface="Calibri"/>
              </a:rPr>
              <a:t> </a:t>
            </a:r>
            <a:r>
              <a:rPr lang="en" sz="2000" u="sng">
                <a:solidFill>
                  <a:schemeClr val="hlink"/>
                </a:solidFill>
                <a:latin typeface="Calibri"/>
                <a:ea typeface="Calibri"/>
                <a:cs typeface="Calibri"/>
                <a:sym typeface="Calibri"/>
                <a:hlinkClick r:id="rId3"/>
              </a:rPr>
              <a:t>Link to Solutions Video</a:t>
            </a:r>
            <a:endParaRPr sz="2000">
              <a:solidFill>
                <a:srgbClr val="000000"/>
              </a:solidFill>
              <a:latin typeface="Calibri"/>
              <a:ea typeface="Calibri"/>
              <a:cs typeface="Calibri"/>
              <a:sym typeface="Calibri"/>
            </a:endParaRPr>
          </a:p>
        </p:txBody>
      </p:sp>
      <p:pic>
        <p:nvPicPr>
          <p:cNvPr descr="Screenshot of Rachel Combs Solution video. The top states &quot;Library Services to Persons with Disabilities: A Problem-Based Learning Approach.&quot; The bottom captions read &quot;Welcome back. I'm Rachel, the Public Services....&quot;" id="735" name="Google Shape;735;p105" title="Project ENABLE - Solutions Video (#2)"/>
          <p:cNvPicPr preferRelativeResize="0"/>
          <p:nvPr/>
        </p:nvPicPr>
        <p:blipFill rotWithShape="1">
          <a:blip r:embed="rId4">
            <a:alphaModFix/>
          </a:blip>
          <a:srcRect b="34431" l="19848" r="21496" t="16090"/>
          <a:stretch/>
        </p:blipFill>
        <p:spPr>
          <a:xfrm>
            <a:off x="1495773" y="1005225"/>
            <a:ext cx="6368126" cy="3021875"/>
          </a:xfrm>
          <a:prstGeom prst="rect">
            <a:avLst/>
          </a:prstGeom>
          <a:noFill/>
          <a:ln>
            <a:noFill/>
          </a:ln>
        </p:spPr>
      </p:pic>
      <p:sp>
        <p:nvSpPr>
          <p:cNvPr id="736" name="Google Shape;736;p105"/>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92</a:t>
            </a:r>
            <a:endParaRPr b="1" sz="1200"/>
          </a:p>
        </p:txBody>
      </p:sp>
      <p:sp>
        <p:nvSpPr>
          <p:cNvPr id="737" name="Google Shape;737;p105"/>
          <p:cNvSpPr txBox="1"/>
          <p:nvPr/>
        </p:nvSpPr>
        <p:spPr>
          <a:xfrm>
            <a:off x="522750" y="111925"/>
            <a:ext cx="8098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latin typeface="Calibri"/>
                <a:ea typeface="Calibri"/>
                <a:cs typeface="Calibri"/>
                <a:sym typeface="Calibri"/>
              </a:rPr>
              <a:t>Project ENABLE - Solutions Video (#2)</a:t>
            </a:r>
            <a:endParaRPr b="1" sz="4000">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106"/>
          <p:cNvSpPr txBox="1"/>
          <p:nvPr>
            <p:ph type="title"/>
          </p:nvPr>
        </p:nvSpPr>
        <p:spPr>
          <a:xfrm>
            <a:off x="1645050" y="2150850"/>
            <a:ext cx="58539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sz="5000">
                <a:latin typeface="Calibri"/>
                <a:ea typeface="Calibri"/>
                <a:cs typeface="Calibri"/>
                <a:sym typeface="Calibri"/>
              </a:rPr>
              <a:t>Website Accessibility</a:t>
            </a:r>
            <a:endParaRPr b="1" sz="5000">
              <a:latin typeface="Calibri"/>
              <a:ea typeface="Calibri"/>
              <a:cs typeface="Calibri"/>
              <a:sym typeface="Calibri"/>
            </a:endParaRPr>
          </a:p>
        </p:txBody>
      </p:sp>
      <p:sp>
        <p:nvSpPr>
          <p:cNvPr id="743" name="Google Shape;743;p106"/>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93</a:t>
            </a:r>
            <a:endParaRPr b="1" sz="1200"/>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107"/>
          <p:cNvSpPr txBox="1"/>
          <p:nvPr>
            <p:ph idx="1" type="body"/>
          </p:nvPr>
        </p:nvSpPr>
        <p:spPr>
          <a:xfrm>
            <a:off x="976500" y="4327125"/>
            <a:ext cx="7191000" cy="55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935"/>
              <a:buFont typeface="Arial"/>
              <a:buNone/>
            </a:pPr>
            <a:r>
              <a:rPr lang="en" sz="2000" u="sng">
                <a:solidFill>
                  <a:schemeClr val="dk1"/>
                </a:solidFill>
                <a:latin typeface="Calibri"/>
                <a:ea typeface="Calibri"/>
                <a:cs typeface="Calibri"/>
                <a:sym typeface="Calibri"/>
              </a:rPr>
              <a:t>Video:</a:t>
            </a:r>
            <a:r>
              <a:rPr lang="en" sz="2000">
                <a:solidFill>
                  <a:schemeClr val="dk1"/>
                </a:solidFill>
                <a:latin typeface="Calibri"/>
                <a:ea typeface="Calibri"/>
                <a:cs typeface="Calibri"/>
                <a:sym typeface="Calibri"/>
              </a:rPr>
              <a:t> “What is Web Accessibility in 60 seconds!” (1:46) -</a:t>
            </a:r>
            <a:endParaRPr sz="20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935"/>
              <a:buFont typeface="Arial"/>
              <a:buNone/>
            </a:pPr>
            <a:r>
              <a:rPr lang="en" sz="2000">
                <a:solidFill>
                  <a:schemeClr val="dk1"/>
                </a:solidFill>
                <a:latin typeface="Calibri"/>
                <a:ea typeface="Calibri"/>
                <a:cs typeface="Calibri"/>
                <a:sym typeface="Calibri"/>
              </a:rPr>
              <a:t> </a:t>
            </a:r>
            <a:r>
              <a:rPr lang="en" sz="2000" u="sng">
                <a:solidFill>
                  <a:schemeClr val="hlink"/>
                </a:solidFill>
                <a:latin typeface="Calibri"/>
                <a:ea typeface="Calibri"/>
                <a:cs typeface="Calibri"/>
                <a:sym typeface="Calibri"/>
                <a:hlinkClick r:id="rId3"/>
              </a:rPr>
              <a:t>Link to Website Accessibility Video</a:t>
            </a:r>
            <a:endParaRPr sz="2000">
              <a:latin typeface="Calibri"/>
              <a:ea typeface="Calibri"/>
              <a:cs typeface="Calibri"/>
              <a:sym typeface="Calibri"/>
            </a:endParaRPr>
          </a:p>
        </p:txBody>
      </p:sp>
      <p:pic>
        <p:nvPicPr>
          <p:cNvPr descr="Screenshot of a YouTube video titled &quot;What is Web Accessibility in 60 seconds!&quot;" id="749" name="Google Shape;749;p107" title="Screenshot of YouTube Video"/>
          <p:cNvPicPr preferRelativeResize="0"/>
          <p:nvPr/>
        </p:nvPicPr>
        <p:blipFill rotWithShape="1">
          <a:blip r:embed="rId4">
            <a:alphaModFix/>
          </a:blip>
          <a:srcRect b="7309" l="0" r="27346" t="9627"/>
          <a:stretch/>
        </p:blipFill>
        <p:spPr>
          <a:xfrm>
            <a:off x="2055900" y="943775"/>
            <a:ext cx="4930752" cy="3171050"/>
          </a:xfrm>
          <a:prstGeom prst="rect">
            <a:avLst/>
          </a:prstGeom>
          <a:noFill/>
          <a:ln>
            <a:noFill/>
          </a:ln>
        </p:spPr>
      </p:pic>
      <p:sp>
        <p:nvSpPr>
          <p:cNvPr id="750" name="Google Shape;750;p107"/>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94</a:t>
            </a:r>
            <a:endParaRPr b="1" sz="1200"/>
          </a:p>
        </p:txBody>
      </p:sp>
      <p:sp>
        <p:nvSpPr>
          <p:cNvPr id="751" name="Google Shape;751;p107"/>
          <p:cNvSpPr txBox="1"/>
          <p:nvPr/>
        </p:nvSpPr>
        <p:spPr>
          <a:xfrm>
            <a:off x="1213800" y="143375"/>
            <a:ext cx="6716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latin typeface="Calibri"/>
                <a:ea typeface="Calibri"/>
                <a:cs typeface="Calibri"/>
                <a:sym typeface="Calibri"/>
              </a:rPr>
              <a:t>What is Website Accessibility?</a:t>
            </a:r>
            <a:endParaRPr b="1" sz="4000">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108"/>
          <p:cNvSpPr txBox="1"/>
          <p:nvPr>
            <p:ph type="title"/>
          </p:nvPr>
        </p:nvSpPr>
        <p:spPr>
          <a:xfrm>
            <a:off x="698250" y="263375"/>
            <a:ext cx="7747500" cy="8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UD and the Library Website - Part 1</a:t>
            </a:r>
            <a:endParaRPr b="1" sz="4000">
              <a:latin typeface="Calibri"/>
              <a:ea typeface="Calibri"/>
              <a:cs typeface="Calibri"/>
              <a:sym typeface="Calibri"/>
            </a:endParaRPr>
          </a:p>
        </p:txBody>
      </p:sp>
      <p:sp>
        <p:nvSpPr>
          <p:cNvPr id="757" name="Google Shape;757;p108"/>
          <p:cNvSpPr txBox="1"/>
          <p:nvPr>
            <p:ph idx="1" type="body"/>
          </p:nvPr>
        </p:nvSpPr>
        <p:spPr>
          <a:xfrm>
            <a:off x="311700" y="1515125"/>
            <a:ext cx="8520600" cy="2923800"/>
          </a:xfrm>
          <a:prstGeom prst="rect">
            <a:avLst/>
          </a:prstGeom>
        </p:spPr>
        <p:txBody>
          <a:bodyPr anchorCtr="0" anchor="t" bIns="91425" lIns="91425" spcFirstLastPara="1" rIns="91425" wrap="square" tIns="91425">
            <a:noAutofit/>
          </a:bodyPr>
          <a:lstStyle/>
          <a:p>
            <a:pPr indent="-355600" lvl="0" marL="457200" rtl="0" algn="l">
              <a:lnSpc>
                <a:spcPct val="95000"/>
              </a:lnSpc>
              <a:spcBef>
                <a:spcPts val="1000"/>
              </a:spcBef>
              <a:spcAft>
                <a:spcPts val="0"/>
              </a:spcAft>
              <a:buClr>
                <a:srgbClr val="000000"/>
              </a:buClr>
              <a:buSzPts val="2000"/>
              <a:buAutoNum type="arabicPeriod"/>
            </a:pPr>
            <a:r>
              <a:rPr lang="en" sz="2000" u="sng">
                <a:solidFill>
                  <a:srgbClr val="000000"/>
                </a:solidFill>
              </a:rPr>
              <a:t>Equitable Use</a:t>
            </a:r>
            <a:r>
              <a:rPr lang="en" sz="2000">
                <a:solidFill>
                  <a:srgbClr val="000000"/>
                </a:solidFill>
              </a:rPr>
              <a:t> - Changing the color contrast on your library website to avoid stigmatizing patrons with color blindness. </a:t>
            </a:r>
            <a:endParaRPr sz="2000">
              <a:solidFill>
                <a:srgbClr val="000000"/>
              </a:solidFill>
            </a:endParaRPr>
          </a:p>
          <a:p>
            <a:pPr indent="-355600" lvl="0" marL="457200" rtl="0" algn="l">
              <a:lnSpc>
                <a:spcPct val="95000"/>
              </a:lnSpc>
              <a:spcBef>
                <a:spcPts val="1200"/>
              </a:spcBef>
              <a:spcAft>
                <a:spcPts val="0"/>
              </a:spcAft>
              <a:buClr>
                <a:srgbClr val="000000"/>
              </a:buClr>
              <a:buSzPts val="2000"/>
              <a:buAutoNum type="arabicPeriod"/>
            </a:pPr>
            <a:r>
              <a:rPr lang="en" sz="2000" u="sng">
                <a:solidFill>
                  <a:srgbClr val="000000"/>
                </a:solidFill>
              </a:rPr>
              <a:t>Flexibility in Use</a:t>
            </a:r>
            <a:r>
              <a:rPr lang="en" sz="2000">
                <a:solidFill>
                  <a:srgbClr val="000000"/>
                </a:solidFill>
              </a:rPr>
              <a:t> - Providing customization for dashboards can enable patrons to be able to choose for themselves how they want the layout of the website to look like.</a:t>
            </a:r>
            <a:endParaRPr sz="2000">
              <a:solidFill>
                <a:srgbClr val="000000"/>
              </a:solidFill>
            </a:endParaRPr>
          </a:p>
          <a:p>
            <a:pPr indent="-355600" lvl="0" marL="457200" rtl="0" algn="l">
              <a:lnSpc>
                <a:spcPct val="95000"/>
              </a:lnSpc>
              <a:spcBef>
                <a:spcPts val="1000"/>
              </a:spcBef>
              <a:spcAft>
                <a:spcPts val="1200"/>
              </a:spcAft>
              <a:buClr>
                <a:srgbClr val="000000"/>
              </a:buClr>
              <a:buSzPts val="2000"/>
              <a:buAutoNum type="arabicPeriod"/>
            </a:pPr>
            <a:r>
              <a:rPr lang="en" sz="2000" u="sng">
                <a:solidFill>
                  <a:srgbClr val="000000"/>
                </a:solidFill>
              </a:rPr>
              <a:t>Simple and Intuitive Use</a:t>
            </a:r>
            <a:r>
              <a:rPr lang="en" sz="2000">
                <a:solidFill>
                  <a:srgbClr val="000000"/>
                </a:solidFill>
              </a:rPr>
              <a:t> - Don’t have a busy webpage. This can cause distraction and make navigation through the website tedious. Sometimes, a simple design is the best design.</a:t>
            </a:r>
            <a:endParaRPr sz="2000">
              <a:solidFill>
                <a:srgbClr val="000000"/>
              </a:solidFill>
            </a:endParaRPr>
          </a:p>
        </p:txBody>
      </p:sp>
      <p:sp>
        <p:nvSpPr>
          <p:cNvPr id="758" name="Google Shape;758;p108"/>
          <p:cNvSpPr txBox="1"/>
          <p:nvPr/>
        </p:nvSpPr>
        <p:spPr>
          <a:xfrm>
            <a:off x="0" y="484175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95</a:t>
            </a:r>
            <a:endParaRPr b="1" sz="1200"/>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109"/>
          <p:cNvSpPr txBox="1"/>
          <p:nvPr>
            <p:ph type="title"/>
          </p:nvPr>
        </p:nvSpPr>
        <p:spPr>
          <a:xfrm>
            <a:off x="693600" y="251900"/>
            <a:ext cx="7756800" cy="79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4000">
                <a:latin typeface="Calibri"/>
                <a:ea typeface="Calibri"/>
                <a:cs typeface="Calibri"/>
                <a:sym typeface="Calibri"/>
              </a:rPr>
              <a:t>UD and the Library Website - Part 2</a:t>
            </a:r>
            <a:endParaRPr b="1" sz="4000">
              <a:latin typeface="Calibri"/>
              <a:ea typeface="Calibri"/>
              <a:cs typeface="Calibri"/>
              <a:sym typeface="Calibri"/>
            </a:endParaRPr>
          </a:p>
        </p:txBody>
      </p:sp>
      <p:sp>
        <p:nvSpPr>
          <p:cNvPr id="764" name="Google Shape;764;p109"/>
          <p:cNvSpPr txBox="1"/>
          <p:nvPr>
            <p:ph idx="1" type="body"/>
          </p:nvPr>
        </p:nvSpPr>
        <p:spPr>
          <a:xfrm>
            <a:off x="311700" y="1606800"/>
            <a:ext cx="8520600" cy="2679900"/>
          </a:xfrm>
          <a:prstGeom prst="rect">
            <a:avLst/>
          </a:prstGeom>
        </p:spPr>
        <p:txBody>
          <a:bodyPr anchorCtr="0" anchor="t" bIns="91425" lIns="91425" spcFirstLastPara="1" rIns="91425" wrap="square" tIns="91425">
            <a:noAutofit/>
          </a:bodyPr>
          <a:lstStyle/>
          <a:p>
            <a:pPr indent="-356115" lvl="0" marL="457200" rtl="0" algn="l">
              <a:lnSpc>
                <a:spcPct val="105000"/>
              </a:lnSpc>
              <a:spcBef>
                <a:spcPts val="1000"/>
              </a:spcBef>
              <a:spcAft>
                <a:spcPts val="0"/>
              </a:spcAft>
              <a:buClr>
                <a:srgbClr val="000000"/>
              </a:buClr>
              <a:buSzPts val="2008"/>
              <a:buFont typeface="Calibri"/>
              <a:buAutoNum type="arabicPeriod" startAt="4"/>
            </a:pPr>
            <a:r>
              <a:rPr lang="en" sz="2008" u="sng">
                <a:solidFill>
                  <a:srgbClr val="000000"/>
                </a:solidFill>
                <a:latin typeface="Calibri"/>
                <a:ea typeface="Calibri"/>
                <a:cs typeface="Calibri"/>
                <a:sym typeface="Calibri"/>
              </a:rPr>
              <a:t>Perceptible Information</a:t>
            </a:r>
            <a:r>
              <a:rPr lang="en" sz="2008">
                <a:solidFill>
                  <a:srgbClr val="000000"/>
                </a:solidFill>
                <a:latin typeface="Calibri"/>
                <a:ea typeface="Calibri"/>
                <a:cs typeface="Calibri"/>
                <a:sym typeface="Calibri"/>
              </a:rPr>
              <a:t> - Adding transcripts and closed captions to videos on your library website can help patrons who have trouble hearing. </a:t>
            </a:r>
            <a:endParaRPr sz="2008">
              <a:solidFill>
                <a:srgbClr val="000000"/>
              </a:solidFill>
              <a:latin typeface="Calibri"/>
              <a:ea typeface="Calibri"/>
              <a:cs typeface="Calibri"/>
              <a:sym typeface="Calibri"/>
            </a:endParaRPr>
          </a:p>
          <a:p>
            <a:pPr indent="-356115" lvl="0" marL="457200" rtl="0" algn="l">
              <a:lnSpc>
                <a:spcPct val="105000"/>
              </a:lnSpc>
              <a:spcBef>
                <a:spcPts val="1200"/>
              </a:spcBef>
              <a:spcAft>
                <a:spcPts val="1200"/>
              </a:spcAft>
              <a:buClr>
                <a:schemeClr val="dk1"/>
              </a:buClr>
              <a:buSzPts val="2008"/>
              <a:buFont typeface="Calibri"/>
              <a:buAutoNum type="arabicPeriod" startAt="4"/>
            </a:pPr>
            <a:r>
              <a:rPr lang="en" sz="2008" u="sng">
                <a:solidFill>
                  <a:schemeClr val="dk1"/>
                </a:solidFill>
                <a:latin typeface="Calibri"/>
                <a:ea typeface="Calibri"/>
                <a:cs typeface="Calibri"/>
                <a:sym typeface="Calibri"/>
              </a:rPr>
              <a:t>Tolerance for Error</a:t>
            </a:r>
            <a:r>
              <a:rPr lang="en" sz="2008">
                <a:solidFill>
                  <a:schemeClr val="dk1"/>
                </a:solidFill>
                <a:latin typeface="Calibri"/>
                <a:ea typeface="Calibri"/>
                <a:cs typeface="Calibri"/>
                <a:sym typeface="Calibri"/>
              </a:rPr>
              <a:t>: If your library website has a login form, make sure to add input format validation errors. This basically means if you type a password wrong or leave a form blank, the page responds by showing text next to the form indicating what was wrong. If the patron types the wrong letter by accident, it will let the patron know rather than just being blocked.</a:t>
            </a:r>
            <a:endParaRPr sz="2000">
              <a:solidFill>
                <a:srgbClr val="000000"/>
              </a:solidFill>
              <a:latin typeface="Calibri"/>
              <a:ea typeface="Calibri"/>
              <a:cs typeface="Calibri"/>
              <a:sym typeface="Calibri"/>
            </a:endParaRPr>
          </a:p>
        </p:txBody>
      </p:sp>
      <p:sp>
        <p:nvSpPr>
          <p:cNvPr id="765" name="Google Shape;765;p109"/>
          <p:cNvSpPr txBox="1"/>
          <p:nvPr/>
        </p:nvSpPr>
        <p:spPr>
          <a:xfrm>
            <a:off x="0" y="48514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96</a:t>
            </a:r>
            <a:endParaRPr b="1" sz="1200"/>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110"/>
          <p:cNvSpPr txBox="1"/>
          <p:nvPr>
            <p:ph type="title"/>
          </p:nvPr>
        </p:nvSpPr>
        <p:spPr>
          <a:xfrm>
            <a:off x="739700" y="270250"/>
            <a:ext cx="7747500" cy="78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4000">
                <a:latin typeface="Calibri"/>
                <a:ea typeface="Calibri"/>
                <a:cs typeface="Calibri"/>
                <a:sym typeface="Calibri"/>
              </a:rPr>
              <a:t>UD and the Library Website - Part 3</a:t>
            </a:r>
            <a:endParaRPr b="1" sz="4000">
              <a:latin typeface="Calibri"/>
              <a:ea typeface="Calibri"/>
              <a:cs typeface="Calibri"/>
              <a:sym typeface="Calibri"/>
            </a:endParaRPr>
          </a:p>
        </p:txBody>
      </p:sp>
      <p:sp>
        <p:nvSpPr>
          <p:cNvPr id="771" name="Google Shape;771;p110"/>
          <p:cNvSpPr txBox="1"/>
          <p:nvPr>
            <p:ph idx="1" type="body"/>
          </p:nvPr>
        </p:nvSpPr>
        <p:spPr>
          <a:xfrm>
            <a:off x="353150" y="1633700"/>
            <a:ext cx="8520600" cy="26412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rgbClr val="000000"/>
              </a:buClr>
              <a:buSzPts val="2000"/>
              <a:buFont typeface="Calibri"/>
              <a:buAutoNum type="arabicPeriod" startAt="6"/>
            </a:pPr>
            <a:r>
              <a:rPr lang="en" sz="2000" u="sng">
                <a:solidFill>
                  <a:srgbClr val="000000"/>
                </a:solidFill>
                <a:latin typeface="Calibri"/>
                <a:ea typeface="Calibri"/>
                <a:cs typeface="Calibri"/>
                <a:sym typeface="Calibri"/>
              </a:rPr>
              <a:t>Low Physical Effort:</a:t>
            </a:r>
            <a:r>
              <a:rPr lang="en" sz="2000">
                <a:solidFill>
                  <a:srgbClr val="000000"/>
                </a:solidFill>
                <a:latin typeface="Calibri"/>
                <a:ea typeface="Calibri"/>
                <a:cs typeface="Calibri"/>
                <a:sym typeface="Calibri"/>
              </a:rPr>
              <a:t> Make sure that your library website is navigable by the tab feature on keyboards. Using the tab key as a way to navigate through the website can help patrons who have trouble clicking a mouse.</a:t>
            </a:r>
            <a:endParaRPr sz="2000">
              <a:solidFill>
                <a:srgbClr val="000000"/>
              </a:solidFill>
              <a:latin typeface="Calibri"/>
              <a:ea typeface="Calibri"/>
              <a:cs typeface="Calibri"/>
              <a:sym typeface="Calibri"/>
            </a:endParaRPr>
          </a:p>
          <a:p>
            <a:pPr indent="-355600" lvl="0" marL="457200" rtl="0" algn="l">
              <a:spcBef>
                <a:spcPts val="1200"/>
              </a:spcBef>
              <a:spcAft>
                <a:spcPts val="1200"/>
              </a:spcAft>
              <a:buClr>
                <a:srgbClr val="000000"/>
              </a:buClr>
              <a:buSzPts val="2000"/>
              <a:buFont typeface="Calibri"/>
              <a:buAutoNum type="arabicPeriod" startAt="6"/>
            </a:pPr>
            <a:r>
              <a:rPr lang="en" sz="2000" u="sng">
                <a:solidFill>
                  <a:srgbClr val="000000"/>
                </a:solidFill>
                <a:latin typeface="Calibri"/>
                <a:ea typeface="Calibri"/>
                <a:cs typeface="Calibri"/>
                <a:sym typeface="Calibri"/>
              </a:rPr>
              <a:t>Size and Space for Approach and Use</a:t>
            </a:r>
            <a:r>
              <a:rPr lang="en" sz="2000">
                <a:solidFill>
                  <a:srgbClr val="000000"/>
                </a:solidFill>
                <a:latin typeface="Calibri"/>
                <a:ea typeface="Calibri"/>
                <a:cs typeface="Calibri"/>
                <a:sym typeface="Calibri"/>
              </a:rPr>
              <a:t>:  Use the text to describe where the link will go. For example, the text “Click Here” is not a helpful link name but “About Us” is. This helps the user navigate the website easier.</a:t>
            </a:r>
            <a:endParaRPr sz="2000">
              <a:solidFill>
                <a:srgbClr val="000000"/>
              </a:solidFill>
              <a:latin typeface="Calibri"/>
              <a:ea typeface="Calibri"/>
              <a:cs typeface="Calibri"/>
              <a:sym typeface="Calibri"/>
            </a:endParaRPr>
          </a:p>
        </p:txBody>
      </p:sp>
      <p:sp>
        <p:nvSpPr>
          <p:cNvPr id="772" name="Google Shape;772;p110"/>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97</a:t>
            </a:r>
            <a:endParaRPr b="1" sz="1200"/>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111"/>
          <p:cNvSpPr txBox="1"/>
          <p:nvPr>
            <p:ph type="title"/>
          </p:nvPr>
        </p:nvSpPr>
        <p:spPr>
          <a:xfrm>
            <a:off x="2522850" y="308800"/>
            <a:ext cx="4098300" cy="7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500"/>
              <a:t>WCAG Guidelines</a:t>
            </a:r>
            <a:endParaRPr b="1" sz="3500"/>
          </a:p>
        </p:txBody>
      </p:sp>
      <p:sp>
        <p:nvSpPr>
          <p:cNvPr id="778" name="Google Shape;778;p111"/>
          <p:cNvSpPr txBox="1"/>
          <p:nvPr>
            <p:ph idx="1" type="body"/>
          </p:nvPr>
        </p:nvSpPr>
        <p:spPr>
          <a:xfrm>
            <a:off x="311700" y="1300500"/>
            <a:ext cx="8520600" cy="34737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You can also use the Web Content Accessibility Guidelines 2.1 (WCAG 2.1) as another tool in assessing your library's website. </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These were created by the World Wide Web Consortium, otherwise known as W3C. </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The first guidelines, WCAG 1.0, were published in 1999. The current version is WCAG 2.1 (as of June 2021), which was released in 2018. </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W3C is currently in the process of creating the WCAG 2.2 standards that you can see if you visit their website.</a:t>
            </a:r>
            <a:endParaRPr sz="2000">
              <a:solidFill>
                <a:srgbClr val="000000"/>
              </a:solidFill>
              <a:latin typeface="Calibri"/>
              <a:ea typeface="Calibri"/>
              <a:cs typeface="Calibri"/>
              <a:sym typeface="Calibri"/>
            </a:endParaRPr>
          </a:p>
        </p:txBody>
      </p:sp>
      <p:sp>
        <p:nvSpPr>
          <p:cNvPr id="779" name="Google Shape;779;p111"/>
          <p:cNvSpPr txBox="1"/>
          <p:nvPr/>
        </p:nvSpPr>
        <p:spPr>
          <a:xfrm>
            <a:off x="0" y="4774200"/>
            <a:ext cx="8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98</a:t>
            </a:r>
            <a:endParaRPr b="1" sz="12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