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b8484407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b8484407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84844079d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84844079d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84844079d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84844079d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84844079d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84844079d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84844079d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b84844079d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b84844079d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b84844079d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84844079d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b84844079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b84844079d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b84844079d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b84844079d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b84844079d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84844079d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b84844079d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b84844079d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b84844079d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b84844079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b84844079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b84844079d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b84844079d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b84844079d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b84844079d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b84844079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b84844079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e47dee3b0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e47dee3b0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e47dee3b0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e47dee3b0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e47dee3b0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e47dee3b0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47dee3b0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47dee3b0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47dee3b0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e47dee3b0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e47dee3b0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e47dee3b0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e47dee3b0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e47dee3b0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b84844079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b84844079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e47dee3b0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e47dee3b0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e47dee3b07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e47dee3b0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e47dee3b0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e47dee3b0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e47dee3b07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e47dee3b07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e47dee3b07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e47dee3b07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e47dee3b0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e47dee3b0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e47dee3b07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e47dee3b07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e47dee3b0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e47dee3b0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e47dee3b07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e47dee3b07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e47dee3b07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e47dee3b07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b84844079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b84844079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e47dee3b07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e47dee3b07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e47dee3b07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e47dee3b07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e47dee3b07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e47dee3b07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e47dee3b07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e47dee3b07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e47dee3b07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e47dee3b07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e47dee3b07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e47dee3b07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e47dee3b07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e47dee3b07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e47dee3b07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e47dee3b07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e47dee3b07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e47dee3b07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e47dee3b07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e47dee3b07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b84844079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b84844079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e47dee3b07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e47dee3b07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e47dee3b07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e47dee3b07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e47dee3b07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e47dee3b07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e47dee3b07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e47dee3b07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e47dee3b07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e47dee3b07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e47dee3b07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e47dee3b07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e47dee3b07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e47dee3b07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e47dee3b07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e47dee3b07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e47dee3b07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e47dee3b07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e47dee3b07_0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e47dee3b07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b84844079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b84844079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e47dee3b07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e47dee3b07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e47dee3b07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e47dee3b07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e47dee3b07_0_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e47dee3b07_0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e47dee3b07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e47dee3b07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e47dee3b07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e47dee3b07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84844079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b84844079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84844079d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84844079d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84844079d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84844079d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www.youtube.com/watch?v=02Ig5nkak04" TargetMode="Externa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vimeo.com/385896659/63373bbc7c" TargetMode="Externa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vimeo.com/385894931/64c52300f5" TargetMode="Externa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www.youtube.com/watch?v=aEBB70oRRpU" TargetMode="Externa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9.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Gv1aDEFlXq8"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474400" y="567125"/>
            <a:ext cx="4195200" cy="105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6000">
                <a:latin typeface="Calibri"/>
                <a:ea typeface="Calibri"/>
                <a:cs typeface="Calibri"/>
                <a:sym typeface="Calibri"/>
              </a:rPr>
              <a:t>Workshop 1:</a:t>
            </a:r>
            <a:endParaRPr b="1" sz="6000">
              <a:latin typeface="Calibri"/>
              <a:ea typeface="Calibri"/>
              <a:cs typeface="Calibri"/>
              <a:sym typeface="Calibri"/>
            </a:endParaRPr>
          </a:p>
        </p:txBody>
      </p:sp>
      <p:sp>
        <p:nvSpPr>
          <p:cNvPr id="55" name="Google Shape;55;p13"/>
          <p:cNvSpPr txBox="1"/>
          <p:nvPr>
            <p:ph idx="1" type="subTitle"/>
          </p:nvPr>
        </p:nvSpPr>
        <p:spPr>
          <a:xfrm>
            <a:off x="147450" y="1734000"/>
            <a:ext cx="8849100" cy="1675500"/>
          </a:xfrm>
          <a:prstGeom prst="rect">
            <a:avLst/>
          </a:prstGeom>
        </p:spPr>
        <p:txBody>
          <a:bodyPr anchorCtr="0" anchor="t" bIns="91425" lIns="91425" spcFirstLastPara="1" rIns="91425" wrap="square" tIns="91425">
            <a:noAutofit/>
          </a:bodyPr>
          <a:lstStyle/>
          <a:p>
            <a:pPr indent="0" lvl="0" marL="0" rtl="0" algn="ctr">
              <a:lnSpc>
                <a:spcPct val="115000"/>
              </a:lnSpc>
              <a:spcBef>
                <a:spcPts val="1000"/>
              </a:spcBef>
              <a:spcAft>
                <a:spcPts val="0"/>
              </a:spcAft>
              <a:buClr>
                <a:schemeClr val="dk1"/>
              </a:buClr>
              <a:buSzPts val="1100"/>
              <a:buFont typeface="Arial"/>
              <a:buNone/>
            </a:pPr>
            <a:r>
              <a:rPr b="1" lang="en" sz="4500">
                <a:solidFill>
                  <a:schemeClr val="dk1"/>
                </a:solidFill>
                <a:latin typeface="Calibri"/>
                <a:ea typeface="Calibri"/>
                <a:cs typeface="Calibri"/>
                <a:sym typeface="Calibri"/>
              </a:rPr>
              <a:t>Accessibility and Inclusion for Patrons with Disabilities: The Basics</a:t>
            </a:r>
            <a:endParaRPr b="1" sz="4500">
              <a:solidFill>
                <a:srgbClr val="000000"/>
              </a:solidFill>
              <a:latin typeface="Calibri"/>
              <a:ea typeface="Calibri"/>
              <a:cs typeface="Calibri"/>
              <a:sym typeface="Calibri"/>
            </a:endParaRPr>
          </a:p>
        </p:txBody>
      </p:sp>
      <p:pic>
        <p:nvPicPr>
          <p:cNvPr descr="This image shows the Project ENABLE logo. 'Project' is in italics and 'ENABLE' has different colors for each of the letters and is in a cursive font." id="56" name="Google Shape;56;p13" title="Project ENABLE Logo"/>
          <p:cNvPicPr preferRelativeResize="0"/>
          <p:nvPr/>
        </p:nvPicPr>
        <p:blipFill rotWithShape="1">
          <a:blip r:embed="rId3">
            <a:alphaModFix/>
          </a:blip>
          <a:srcRect b="0" l="0" r="24017" t="0"/>
          <a:stretch/>
        </p:blipFill>
        <p:spPr>
          <a:xfrm>
            <a:off x="3011122" y="3726475"/>
            <a:ext cx="3121750" cy="1145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723000" y="260550"/>
            <a:ext cx="7698000" cy="7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Different Types of Disability - Part 1</a:t>
            </a:r>
            <a:endParaRPr b="1" sz="4000">
              <a:latin typeface="Calibri"/>
              <a:ea typeface="Calibri"/>
              <a:cs typeface="Calibri"/>
              <a:sym typeface="Calibri"/>
            </a:endParaRPr>
          </a:p>
        </p:txBody>
      </p:sp>
      <p:sp>
        <p:nvSpPr>
          <p:cNvPr id="117" name="Google Shape;117;p22"/>
          <p:cNvSpPr txBox="1"/>
          <p:nvPr>
            <p:ph idx="1" type="body"/>
          </p:nvPr>
        </p:nvSpPr>
        <p:spPr>
          <a:xfrm>
            <a:off x="311700" y="1461275"/>
            <a:ext cx="8520600" cy="23118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000000"/>
              </a:buClr>
              <a:buSzPts val="2000"/>
              <a:buFont typeface="Calibri"/>
              <a:buAutoNum type="arabicPeriod"/>
            </a:pPr>
            <a:r>
              <a:rPr lang="en" sz="2000" u="sng">
                <a:solidFill>
                  <a:srgbClr val="000000"/>
                </a:solidFill>
                <a:latin typeface="Calibri"/>
                <a:ea typeface="Calibri"/>
                <a:cs typeface="Calibri"/>
                <a:sym typeface="Calibri"/>
              </a:rPr>
              <a:t>Physical Disability</a:t>
            </a:r>
            <a:r>
              <a:rPr lang="en" sz="2000">
                <a:solidFill>
                  <a:srgbClr val="000000"/>
                </a:solidFill>
                <a:latin typeface="Calibri"/>
                <a:ea typeface="Calibri"/>
                <a:cs typeface="Calibri"/>
                <a:sym typeface="Calibri"/>
              </a:rPr>
              <a:t> - Affects a person's mobility. </a:t>
            </a:r>
            <a:endParaRPr sz="2000">
              <a:solidFill>
                <a:srgbClr val="000000"/>
              </a:solidFill>
              <a:latin typeface="Calibri"/>
              <a:ea typeface="Calibri"/>
              <a:cs typeface="Calibri"/>
              <a:sym typeface="Calibri"/>
            </a:endParaRPr>
          </a:p>
          <a:p>
            <a:pPr indent="-355600" lvl="0" marL="457200" rtl="0" algn="l">
              <a:spcBef>
                <a:spcPts val="1200"/>
              </a:spcBef>
              <a:spcAft>
                <a:spcPts val="0"/>
              </a:spcAft>
              <a:buClr>
                <a:srgbClr val="000000"/>
              </a:buClr>
              <a:buSzPts val="2000"/>
              <a:buFont typeface="Calibri"/>
              <a:buAutoNum type="arabicPeriod"/>
            </a:pPr>
            <a:r>
              <a:rPr lang="en" sz="2000" u="sng">
                <a:solidFill>
                  <a:srgbClr val="000000"/>
                </a:solidFill>
                <a:latin typeface="Calibri"/>
                <a:ea typeface="Calibri"/>
                <a:cs typeface="Calibri"/>
                <a:sym typeface="Calibri"/>
              </a:rPr>
              <a:t>Sensory Disability</a:t>
            </a:r>
            <a:r>
              <a:rPr lang="en" sz="2000">
                <a:solidFill>
                  <a:srgbClr val="000000"/>
                </a:solidFill>
                <a:latin typeface="Calibri"/>
                <a:ea typeface="Calibri"/>
                <a:cs typeface="Calibri"/>
                <a:sym typeface="Calibri"/>
              </a:rPr>
              <a:t> - Affects a person’s ability to sense the world around them. </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AutoNum type="arabicPeriod"/>
            </a:pPr>
            <a:r>
              <a:rPr lang="en" sz="2000" u="sng">
                <a:solidFill>
                  <a:srgbClr val="000000"/>
                </a:solidFill>
                <a:latin typeface="Calibri"/>
                <a:ea typeface="Calibri"/>
                <a:cs typeface="Calibri"/>
                <a:sym typeface="Calibri"/>
              </a:rPr>
              <a:t>Visual Disability</a:t>
            </a:r>
            <a:r>
              <a:rPr lang="en" sz="2000">
                <a:solidFill>
                  <a:srgbClr val="000000"/>
                </a:solidFill>
                <a:latin typeface="Calibri"/>
                <a:ea typeface="Calibri"/>
                <a:cs typeface="Calibri"/>
                <a:sym typeface="Calibri"/>
              </a:rPr>
              <a:t> - Affects a person’s ability to see. </a:t>
            </a:r>
            <a:endParaRPr sz="2000">
              <a:solidFill>
                <a:srgbClr val="000000"/>
              </a:solidFill>
              <a:latin typeface="Calibri"/>
              <a:ea typeface="Calibri"/>
              <a:cs typeface="Calibri"/>
              <a:sym typeface="Calibri"/>
            </a:endParaRPr>
          </a:p>
          <a:p>
            <a:pPr indent="-355600" lvl="0" marL="457200" rtl="0" algn="l">
              <a:spcBef>
                <a:spcPts val="0"/>
              </a:spcBef>
              <a:spcAft>
                <a:spcPts val="1200"/>
              </a:spcAft>
              <a:buClr>
                <a:srgbClr val="000000"/>
              </a:buClr>
              <a:buSzPts val="2000"/>
              <a:buFont typeface="Calibri"/>
              <a:buAutoNum type="arabicPeriod"/>
            </a:pPr>
            <a:r>
              <a:rPr lang="en" sz="2000" u="sng">
                <a:solidFill>
                  <a:srgbClr val="000000"/>
                </a:solidFill>
                <a:latin typeface="Calibri"/>
                <a:ea typeface="Calibri"/>
                <a:cs typeface="Calibri"/>
                <a:sym typeface="Calibri"/>
              </a:rPr>
              <a:t>Hearing Disability</a:t>
            </a:r>
            <a:r>
              <a:rPr lang="en" sz="2000">
                <a:solidFill>
                  <a:srgbClr val="000000"/>
                </a:solidFill>
                <a:latin typeface="Calibri"/>
                <a:ea typeface="Calibri"/>
                <a:cs typeface="Calibri"/>
                <a:sym typeface="Calibri"/>
              </a:rPr>
              <a:t> - Affects a person’s ability to hear.</a:t>
            </a:r>
            <a:endParaRPr sz="2000">
              <a:solidFill>
                <a:srgbClr val="000000"/>
              </a:solidFill>
              <a:latin typeface="Calibri"/>
              <a:ea typeface="Calibri"/>
              <a:cs typeface="Calibri"/>
              <a:sym typeface="Calibri"/>
            </a:endParaRPr>
          </a:p>
        </p:txBody>
      </p:sp>
      <p:sp>
        <p:nvSpPr>
          <p:cNvPr id="118" name="Google Shape;118;p22"/>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9</a:t>
            </a:r>
            <a:endParaRPr b="1"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689250" y="231600"/>
            <a:ext cx="7765500" cy="7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Different Types of Disability - Part 2</a:t>
            </a:r>
            <a:endParaRPr b="1" sz="4000">
              <a:latin typeface="Calibri"/>
              <a:ea typeface="Calibri"/>
              <a:cs typeface="Calibri"/>
              <a:sym typeface="Calibri"/>
            </a:endParaRPr>
          </a:p>
        </p:txBody>
      </p:sp>
      <p:sp>
        <p:nvSpPr>
          <p:cNvPr id="124" name="Google Shape;124;p23"/>
          <p:cNvSpPr txBox="1"/>
          <p:nvPr>
            <p:ph idx="1" type="body"/>
          </p:nvPr>
        </p:nvSpPr>
        <p:spPr>
          <a:xfrm>
            <a:off x="311700" y="1374425"/>
            <a:ext cx="8520600" cy="30744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Clr>
                <a:schemeClr val="dk1"/>
              </a:buClr>
              <a:buSzPts val="2000"/>
              <a:buFont typeface="Calibri"/>
              <a:buAutoNum type="arabicPeriod" startAt="5"/>
            </a:pPr>
            <a:r>
              <a:rPr lang="en" sz="2000" u="sng">
                <a:solidFill>
                  <a:schemeClr val="dk1"/>
                </a:solidFill>
                <a:latin typeface="Calibri"/>
                <a:ea typeface="Calibri"/>
                <a:cs typeface="Calibri"/>
                <a:sym typeface="Calibri"/>
              </a:rPr>
              <a:t>Olfactory and Gustatory Disability</a:t>
            </a:r>
            <a:r>
              <a:rPr lang="en" sz="2000">
                <a:solidFill>
                  <a:schemeClr val="dk1"/>
                </a:solidFill>
                <a:latin typeface="Calibri"/>
                <a:ea typeface="Calibri"/>
                <a:cs typeface="Calibri"/>
                <a:sym typeface="Calibri"/>
              </a:rPr>
              <a:t> - Affects a person's ability to taste and smell.</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startAt="5"/>
            </a:pPr>
            <a:r>
              <a:rPr lang="en" sz="2000" u="sng">
                <a:solidFill>
                  <a:schemeClr val="dk1"/>
                </a:solidFill>
                <a:latin typeface="Calibri"/>
                <a:ea typeface="Calibri"/>
                <a:cs typeface="Calibri"/>
                <a:sym typeface="Calibri"/>
              </a:rPr>
              <a:t>Somatosensory Impairment</a:t>
            </a:r>
            <a:r>
              <a:rPr lang="en" sz="2000">
                <a:solidFill>
                  <a:schemeClr val="dk1"/>
                </a:solidFill>
                <a:latin typeface="Calibri"/>
                <a:ea typeface="Calibri"/>
                <a:cs typeface="Calibri"/>
                <a:sym typeface="Calibri"/>
              </a:rPr>
              <a:t> - Affects a person’s physical sensations, such as touch.</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startAt="5"/>
            </a:pPr>
            <a:r>
              <a:rPr lang="en" sz="2000" u="sng">
                <a:solidFill>
                  <a:schemeClr val="dk1"/>
                </a:solidFill>
                <a:latin typeface="Calibri"/>
                <a:ea typeface="Calibri"/>
                <a:cs typeface="Calibri"/>
                <a:sym typeface="Calibri"/>
              </a:rPr>
              <a:t>Intellectual Disability</a:t>
            </a:r>
            <a:r>
              <a:rPr lang="en" sz="2000">
                <a:solidFill>
                  <a:schemeClr val="dk1"/>
                </a:solidFill>
                <a:latin typeface="Calibri"/>
                <a:ea typeface="Calibri"/>
                <a:cs typeface="Calibri"/>
                <a:sym typeface="Calibri"/>
              </a:rPr>
              <a:t> - Affects a person’s ability to comprehend and process information.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startAt="5"/>
            </a:pPr>
            <a:r>
              <a:rPr lang="en" sz="2000" u="sng">
                <a:solidFill>
                  <a:schemeClr val="dk1"/>
                </a:solidFill>
                <a:latin typeface="Calibri"/>
                <a:ea typeface="Calibri"/>
                <a:cs typeface="Calibri"/>
                <a:sym typeface="Calibri"/>
              </a:rPr>
              <a:t>Mental Health and Emotional Disabilities</a:t>
            </a:r>
            <a:r>
              <a:rPr lang="en" sz="2000">
                <a:solidFill>
                  <a:schemeClr val="dk1"/>
                </a:solidFill>
                <a:latin typeface="Calibri"/>
                <a:ea typeface="Calibri"/>
                <a:cs typeface="Calibri"/>
                <a:sym typeface="Calibri"/>
              </a:rPr>
              <a:t> - Common types are anxiety, mood, obsession, addiction, personality disorders, and PTSD.</a:t>
            </a:r>
            <a:endParaRPr sz="2000"/>
          </a:p>
        </p:txBody>
      </p:sp>
      <p:sp>
        <p:nvSpPr>
          <p:cNvPr id="125" name="Google Shape;125;p23"/>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10</a:t>
            </a:r>
            <a:endParaRPr b="1"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250900"/>
            <a:ext cx="8520600" cy="76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Person-First vs Disability-First Language</a:t>
            </a:r>
            <a:endParaRPr b="1" sz="4000">
              <a:latin typeface="Calibri"/>
              <a:ea typeface="Calibri"/>
              <a:cs typeface="Calibri"/>
              <a:sym typeface="Calibri"/>
            </a:endParaRPr>
          </a:p>
        </p:txBody>
      </p:sp>
      <p:sp>
        <p:nvSpPr>
          <p:cNvPr id="131" name="Google Shape;131;p24"/>
          <p:cNvSpPr txBox="1"/>
          <p:nvPr>
            <p:ph idx="1" type="body"/>
          </p:nvPr>
        </p:nvSpPr>
        <p:spPr>
          <a:xfrm>
            <a:off x="311700" y="1378500"/>
            <a:ext cx="8520600" cy="23865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000" u="sng">
                <a:solidFill>
                  <a:srgbClr val="000000"/>
                </a:solidFill>
                <a:latin typeface="Calibri"/>
                <a:ea typeface="Calibri"/>
                <a:cs typeface="Calibri"/>
                <a:sym typeface="Calibri"/>
              </a:rPr>
              <a:t>Person-First</a:t>
            </a:r>
            <a:r>
              <a:rPr lang="en" sz="2000">
                <a:solidFill>
                  <a:srgbClr val="000000"/>
                </a:solidFill>
                <a:latin typeface="Calibri"/>
                <a:ea typeface="Calibri"/>
                <a:cs typeface="Calibri"/>
                <a:sym typeface="Calibri"/>
              </a:rPr>
              <a:t>: Language that puts the person first before their disability.</a:t>
            </a:r>
            <a:r>
              <a:rPr lang="en" sz="2000">
                <a:solidFill>
                  <a:srgbClr val="000000"/>
                </a:solidFill>
                <a:latin typeface="Calibri"/>
                <a:ea typeface="Calibri"/>
                <a:cs typeface="Calibri"/>
                <a:sym typeface="Calibri"/>
              </a:rPr>
              <a:t> This is the most common way to address a person with disabilities.</a:t>
            </a:r>
            <a:endParaRPr sz="2000">
              <a:solidFill>
                <a:srgbClr val="000000"/>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t/>
            </a:r>
            <a:endParaRPr sz="2000">
              <a:solidFill>
                <a:srgbClr val="000000"/>
              </a:solidFill>
              <a:latin typeface="Calibri"/>
              <a:ea typeface="Calibri"/>
              <a:cs typeface="Calibri"/>
              <a:sym typeface="Calibri"/>
            </a:endParaRPr>
          </a:p>
          <a:p>
            <a:pPr indent="0" lvl="0" marL="0" rtl="0" algn="l">
              <a:spcBef>
                <a:spcPts val="1000"/>
              </a:spcBef>
              <a:spcAft>
                <a:spcPts val="0"/>
              </a:spcAft>
              <a:buNone/>
            </a:pPr>
            <a:r>
              <a:rPr lang="en" sz="2000" u="sng">
                <a:solidFill>
                  <a:srgbClr val="000000"/>
                </a:solidFill>
                <a:latin typeface="Calibri"/>
                <a:ea typeface="Calibri"/>
                <a:cs typeface="Calibri"/>
                <a:sym typeface="Calibri"/>
              </a:rPr>
              <a:t>Disability-First</a:t>
            </a:r>
            <a:r>
              <a:rPr lang="en" sz="2000">
                <a:solidFill>
                  <a:srgbClr val="000000"/>
                </a:solidFill>
                <a:latin typeface="Calibri"/>
                <a:ea typeface="Calibri"/>
                <a:cs typeface="Calibri"/>
                <a:sym typeface="Calibri"/>
              </a:rPr>
              <a:t>: Language that puts the disability first.</a:t>
            </a:r>
            <a:r>
              <a:rPr lang="en" sz="2000">
                <a:solidFill>
                  <a:srgbClr val="000000"/>
                </a:solidFill>
                <a:latin typeface="Calibri"/>
                <a:ea typeface="Calibri"/>
                <a:cs typeface="Calibri"/>
                <a:sym typeface="Calibri"/>
              </a:rPr>
              <a:t> It centers around the person’s disability but still recognizes that they are a human being.</a:t>
            </a:r>
            <a:endParaRPr sz="2000">
              <a:solidFill>
                <a:srgbClr val="000000"/>
              </a:solidFill>
              <a:latin typeface="Calibri"/>
              <a:ea typeface="Calibri"/>
              <a:cs typeface="Calibri"/>
              <a:sym typeface="Calibri"/>
            </a:endParaRPr>
          </a:p>
        </p:txBody>
      </p:sp>
      <p:sp>
        <p:nvSpPr>
          <p:cNvPr id="132" name="Google Shape;132;p24"/>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11</a:t>
            </a:r>
            <a:endParaRPr b="1"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1524000" y="193000"/>
            <a:ext cx="6096000" cy="7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Medical Model of Disability</a:t>
            </a:r>
            <a:endParaRPr b="1" sz="4000">
              <a:latin typeface="Calibri"/>
              <a:ea typeface="Calibri"/>
              <a:cs typeface="Calibri"/>
              <a:sym typeface="Calibri"/>
            </a:endParaRPr>
          </a:p>
        </p:txBody>
      </p:sp>
      <p:sp>
        <p:nvSpPr>
          <p:cNvPr id="138" name="Google Shape;138;p25"/>
          <p:cNvSpPr txBox="1"/>
          <p:nvPr>
            <p:ph idx="1" type="body"/>
          </p:nvPr>
        </p:nvSpPr>
        <p:spPr>
          <a:xfrm>
            <a:off x="311700" y="1393725"/>
            <a:ext cx="8520600" cy="2832900"/>
          </a:xfrm>
          <a:prstGeom prst="rect">
            <a:avLst/>
          </a:prstGeom>
        </p:spPr>
        <p:txBody>
          <a:bodyPr anchorCtr="0" anchor="t" bIns="91425" lIns="91425" spcFirstLastPara="1" rIns="91425" wrap="square" tIns="91425">
            <a:normAutofit/>
          </a:bodyPr>
          <a:lstStyle/>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The Medical Model</a:t>
            </a:r>
            <a:r>
              <a:rPr lang="en" sz="2000">
                <a:solidFill>
                  <a:srgbClr val="000000"/>
                </a:solidFill>
                <a:latin typeface="Calibri"/>
                <a:ea typeface="Calibri"/>
                <a:cs typeface="Calibri"/>
                <a:sym typeface="Calibri"/>
              </a:rPr>
              <a:t> defines disability as a medical issue that there is something wrong with the individual, and they need to be cured. </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This model says that having a disability is negative and abnormal and that the person shouldn’t be surprised when they are not accepted into “normal” society because of their disability. </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Attitudes and biases can also be a barrier for people with a disability.</a:t>
            </a:r>
            <a:endParaRPr sz="2000">
              <a:solidFill>
                <a:srgbClr val="000000"/>
              </a:solidFill>
              <a:latin typeface="Calibri"/>
              <a:ea typeface="Calibri"/>
              <a:cs typeface="Calibri"/>
              <a:sym typeface="Calibri"/>
            </a:endParaRPr>
          </a:p>
        </p:txBody>
      </p:sp>
      <p:sp>
        <p:nvSpPr>
          <p:cNvPr id="139" name="Google Shape;139;p25"/>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12</a:t>
            </a:r>
            <a:endParaRPr b="1"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1292400" y="221950"/>
            <a:ext cx="6559200" cy="77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The Social Model of Disability</a:t>
            </a:r>
            <a:endParaRPr b="1" sz="4000">
              <a:latin typeface="Calibri"/>
              <a:ea typeface="Calibri"/>
              <a:cs typeface="Calibri"/>
              <a:sym typeface="Calibri"/>
            </a:endParaRPr>
          </a:p>
        </p:txBody>
      </p:sp>
      <p:sp>
        <p:nvSpPr>
          <p:cNvPr id="145" name="Google Shape;145;p26"/>
          <p:cNvSpPr txBox="1"/>
          <p:nvPr>
            <p:ph idx="1" type="body"/>
          </p:nvPr>
        </p:nvSpPr>
        <p:spPr>
          <a:xfrm>
            <a:off x="311700" y="1567450"/>
            <a:ext cx="8520600" cy="2553000"/>
          </a:xfrm>
          <a:prstGeom prst="rect">
            <a:avLst/>
          </a:prstGeom>
        </p:spPr>
        <p:txBody>
          <a:bodyPr anchorCtr="0" anchor="t" bIns="91425" lIns="91425" spcFirstLastPara="1" rIns="91425" wrap="square" tIns="91425">
            <a:normAutofit/>
          </a:bodyPr>
          <a:lstStyle/>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The Social Model </a:t>
            </a:r>
            <a:r>
              <a:rPr lang="en" sz="2000">
                <a:solidFill>
                  <a:srgbClr val="000000"/>
                </a:solidFill>
                <a:latin typeface="Calibri"/>
                <a:ea typeface="Calibri"/>
                <a:cs typeface="Calibri"/>
                <a:sym typeface="Calibri"/>
              </a:rPr>
              <a:t>states that disability is a status put onto people by an unaccommodating society. </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It looks to remove the barriers preventing people with disabilities from contributing to society. </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The model focuses on helping to change people’s ingrained attitudes towards people with disabilities rather than socially excluding them.</a:t>
            </a:r>
            <a:endParaRPr sz="2000">
              <a:solidFill>
                <a:srgbClr val="000000"/>
              </a:solidFill>
              <a:latin typeface="Calibri"/>
              <a:ea typeface="Calibri"/>
              <a:cs typeface="Calibri"/>
              <a:sym typeface="Calibri"/>
            </a:endParaRPr>
          </a:p>
        </p:txBody>
      </p:sp>
      <p:sp>
        <p:nvSpPr>
          <p:cNvPr id="146" name="Google Shape;146;p26"/>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13</a:t>
            </a:r>
            <a:endParaRPr b="1"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167700" y="241250"/>
            <a:ext cx="8808600" cy="7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False </a:t>
            </a:r>
            <a:r>
              <a:rPr b="1" lang="en" sz="4000">
                <a:latin typeface="Calibri"/>
                <a:ea typeface="Calibri"/>
                <a:cs typeface="Calibri"/>
                <a:sym typeface="Calibri"/>
              </a:rPr>
              <a:t>Assumptions: Non-Library Example</a:t>
            </a:r>
            <a:endParaRPr b="1" sz="4000">
              <a:latin typeface="Calibri"/>
              <a:ea typeface="Calibri"/>
              <a:cs typeface="Calibri"/>
              <a:sym typeface="Calibri"/>
            </a:endParaRPr>
          </a:p>
        </p:txBody>
      </p:sp>
      <p:pic>
        <p:nvPicPr>
          <p:cNvPr descr="Silhouette of a man walking in an  airport terminal." id="152" name="Google Shape;152;p27" title="Silhouette Airport"/>
          <p:cNvPicPr preferRelativeResize="0"/>
          <p:nvPr/>
        </p:nvPicPr>
        <p:blipFill>
          <a:blip r:embed="rId3">
            <a:alphaModFix/>
          </a:blip>
          <a:stretch>
            <a:fillRect/>
          </a:stretch>
        </p:blipFill>
        <p:spPr>
          <a:xfrm>
            <a:off x="2277425" y="1304550"/>
            <a:ext cx="4702075" cy="3134701"/>
          </a:xfrm>
          <a:prstGeom prst="rect">
            <a:avLst/>
          </a:prstGeom>
          <a:noFill/>
          <a:ln>
            <a:noFill/>
          </a:ln>
        </p:spPr>
      </p:pic>
      <p:sp>
        <p:nvSpPr>
          <p:cNvPr id="153" name="Google Shape;153;p27"/>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14</a:t>
            </a:r>
            <a:endParaRPr b="1"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idx="1" type="body"/>
          </p:nvPr>
        </p:nvSpPr>
        <p:spPr>
          <a:xfrm>
            <a:off x="2078250" y="4169100"/>
            <a:ext cx="49875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1200"/>
              </a:spcAft>
              <a:buClr>
                <a:schemeClr val="dk1"/>
              </a:buClr>
              <a:buSzPts val="1100"/>
              <a:buFont typeface="Arial"/>
              <a:buNone/>
            </a:pPr>
            <a:r>
              <a:rPr lang="en" sz="2000">
                <a:solidFill>
                  <a:srgbClr val="000000"/>
                </a:solidFill>
                <a:latin typeface="Calibri"/>
                <a:ea typeface="Calibri"/>
                <a:cs typeface="Calibri"/>
                <a:sym typeface="Calibri"/>
              </a:rPr>
              <a:t>What are your thoughts about this example?</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159" name="Google Shape;159;p28" title="Question/Discussion (#1) Photo"/>
          <p:cNvPicPr preferRelativeResize="0"/>
          <p:nvPr/>
        </p:nvPicPr>
        <p:blipFill>
          <a:blip r:embed="rId3">
            <a:alphaModFix/>
          </a:blip>
          <a:stretch>
            <a:fillRect/>
          </a:stretch>
        </p:blipFill>
        <p:spPr>
          <a:xfrm>
            <a:off x="3023275" y="1023038"/>
            <a:ext cx="3097426" cy="3097426"/>
          </a:xfrm>
          <a:prstGeom prst="rect">
            <a:avLst/>
          </a:prstGeom>
          <a:noFill/>
          <a:ln>
            <a:noFill/>
          </a:ln>
        </p:spPr>
      </p:pic>
      <p:sp>
        <p:nvSpPr>
          <p:cNvPr id="160" name="Google Shape;160;p28"/>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15</a:t>
            </a:r>
            <a:endParaRPr b="1" sz="1200"/>
          </a:p>
        </p:txBody>
      </p:sp>
      <p:sp>
        <p:nvSpPr>
          <p:cNvPr id="161" name="Google Shape;161;p28"/>
          <p:cNvSpPr txBox="1"/>
          <p:nvPr/>
        </p:nvSpPr>
        <p:spPr>
          <a:xfrm>
            <a:off x="2842650" y="222650"/>
            <a:ext cx="34587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935"/>
              <a:buFont typeface="Arial"/>
              <a:buNone/>
            </a:pPr>
            <a:r>
              <a:rPr b="1" lang="en" sz="4000">
                <a:solidFill>
                  <a:schemeClr val="dk1"/>
                </a:solidFill>
                <a:latin typeface="Calibri"/>
                <a:ea typeface="Calibri"/>
                <a:cs typeface="Calibri"/>
                <a:sym typeface="Calibri"/>
              </a:rPr>
              <a:t>Discussion (#1)</a:t>
            </a:r>
            <a:endParaRPr b="1" sz="40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2465550" y="193000"/>
            <a:ext cx="4212900" cy="80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Visible Disabilities</a:t>
            </a:r>
            <a:endParaRPr b="1" sz="4000">
              <a:latin typeface="Calibri"/>
              <a:ea typeface="Calibri"/>
              <a:cs typeface="Calibri"/>
              <a:sym typeface="Calibri"/>
            </a:endParaRPr>
          </a:p>
        </p:txBody>
      </p:sp>
      <p:sp>
        <p:nvSpPr>
          <p:cNvPr id="167" name="Google Shape;167;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000"/>
              </a:spcBef>
              <a:spcAft>
                <a:spcPts val="1200"/>
              </a:spcAft>
              <a:buClr>
                <a:schemeClr val="dk1"/>
              </a:buClr>
              <a:buSzPts val="1100"/>
              <a:buFont typeface="Arial"/>
              <a:buNone/>
            </a:pPr>
            <a:r>
              <a:rPr lang="en" sz="2000">
                <a:solidFill>
                  <a:srgbClr val="000000"/>
                </a:solidFill>
                <a:latin typeface="Calibri"/>
                <a:ea typeface="Calibri"/>
                <a:cs typeface="Calibri"/>
                <a:sym typeface="Calibri"/>
              </a:rPr>
              <a:t>Outwardly demonstrates that a person has a temporary or permanent disability. It is observable by others.</a:t>
            </a:r>
            <a:endParaRPr sz="2000">
              <a:solidFill>
                <a:srgbClr val="000000"/>
              </a:solidFill>
              <a:latin typeface="Calibri"/>
              <a:ea typeface="Calibri"/>
              <a:cs typeface="Calibri"/>
              <a:sym typeface="Calibri"/>
            </a:endParaRPr>
          </a:p>
        </p:txBody>
      </p:sp>
      <p:pic>
        <p:nvPicPr>
          <p:cNvPr descr="Silhouette runner for the Paralympics" id="168" name="Google Shape;168;p29" title="Paralympics Runner"/>
          <p:cNvPicPr preferRelativeResize="0"/>
          <p:nvPr/>
        </p:nvPicPr>
        <p:blipFill>
          <a:blip r:embed="rId3">
            <a:alphaModFix/>
          </a:blip>
          <a:stretch>
            <a:fillRect/>
          </a:stretch>
        </p:blipFill>
        <p:spPr>
          <a:xfrm>
            <a:off x="5530175" y="2170263"/>
            <a:ext cx="2220925" cy="2409149"/>
          </a:xfrm>
          <a:prstGeom prst="rect">
            <a:avLst/>
          </a:prstGeom>
          <a:noFill/>
          <a:ln>
            <a:noFill/>
          </a:ln>
        </p:spPr>
      </p:pic>
      <p:pic>
        <p:nvPicPr>
          <p:cNvPr id="169" name="Google Shape;169;p29"/>
          <p:cNvPicPr preferRelativeResize="0"/>
          <p:nvPr/>
        </p:nvPicPr>
        <p:blipFill>
          <a:blip r:embed="rId4">
            <a:alphaModFix/>
          </a:blip>
          <a:stretch>
            <a:fillRect/>
          </a:stretch>
        </p:blipFill>
        <p:spPr>
          <a:xfrm>
            <a:off x="1502624" y="2351163"/>
            <a:ext cx="1613875" cy="2047325"/>
          </a:xfrm>
          <a:prstGeom prst="rect">
            <a:avLst/>
          </a:prstGeom>
          <a:noFill/>
          <a:ln>
            <a:noFill/>
          </a:ln>
        </p:spPr>
      </p:pic>
      <p:sp>
        <p:nvSpPr>
          <p:cNvPr id="170" name="Google Shape;170;p29"/>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16</a:t>
            </a:r>
            <a:endParaRPr b="1"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idx="1" type="body"/>
          </p:nvPr>
        </p:nvSpPr>
        <p:spPr>
          <a:xfrm>
            <a:off x="1039050" y="4169100"/>
            <a:ext cx="70659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1200"/>
              </a:spcAft>
              <a:buClr>
                <a:schemeClr val="dk1"/>
              </a:buClr>
              <a:buSzPts val="1100"/>
              <a:buFont typeface="Arial"/>
              <a:buNone/>
            </a:pPr>
            <a:r>
              <a:rPr lang="en" sz="2000">
                <a:solidFill>
                  <a:schemeClr val="dk1"/>
                </a:solidFill>
                <a:latin typeface="Calibri"/>
                <a:ea typeface="Calibri"/>
                <a:cs typeface="Calibri"/>
                <a:sym typeface="Calibri"/>
              </a:rPr>
              <a:t>What are some other possible examples of “visible” disabilities?</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176" name="Google Shape;176;p30" title="Question/Discussion (#2) Photo"/>
          <p:cNvPicPr preferRelativeResize="0"/>
          <p:nvPr/>
        </p:nvPicPr>
        <p:blipFill>
          <a:blip r:embed="rId3">
            <a:alphaModFix/>
          </a:blip>
          <a:stretch>
            <a:fillRect/>
          </a:stretch>
        </p:blipFill>
        <p:spPr>
          <a:xfrm>
            <a:off x="3023275" y="1023038"/>
            <a:ext cx="3097426" cy="3097426"/>
          </a:xfrm>
          <a:prstGeom prst="rect">
            <a:avLst/>
          </a:prstGeom>
          <a:noFill/>
          <a:ln>
            <a:noFill/>
          </a:ln>
        </p:spPr>
      </p:pic>
      <p:sp>
        <p:nvSpPr>
          <p:cNvPr id="177" name="Google Shape;177;p30"/>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17</a:t>
            </a:r>
            <a:endParaRPr b="1" sz="1200"/>
          </a:p>
        </p:txBody>
      </p:sp>
      <p:sp>
        <p:nvSpPr>
          <p:cNvPr id="178" name="Google Shape;178;p30"/>
          <p:cNvSpPr txBox="1"/>
          <p:nvPr/>
        </p:nvSpPr>
        <p:spPr>
          <a:xfrm>
            <a:off x="2842650" y="222650"/>
            <a:ext cx="34587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935"/>
              <a:buFont typeface="Arial"/>
              <a:buNone/>
            </a:pPr>
            <a:r>
              <a:rPr b="1" lang="en" sz="4000">
                <a:solidFill>
                  <a:schemeClr val="dk1"/>
                </a:solidFill>
                <a:latin typeface="Calibri"/>
                <a:ea typeface="Calibri"/>
                <a:cs typeface="Calibri"/>
                <a:sym typeface="Calibri"/>
              </a:rPr>
              <a:t>Discussion </a:t>
            </a:r>
            <a:r>
              <a:rPr b="1" lang="en" sz="4000">
                <a:solidFill>
                  <a:schemeClr val="dk1"/>
                </a:solidFill>
                <a:latin typeface="Calibri"/>
                <a:ea typeface="Calibri"/>
                <a:cs typeface="Calibri"/>
                <a:sym typeface="Calibri"/>
              </a:rPr>
              <a:t>(</a:t>
            </a:r>
            <a:r>
              <a:rPr b="1" lang="en" sz="4000">
                <a:solidFill>
                  <a:schemeClr val="dk1"/>
                </a:solidFill>
                <a:latin typeface="Calibri"/>
                <a:ea typeface="Calibri"/>
                <a:cs typeface="Calibri"/>
                <a:sym typeface="Calibri"/>
              </a:rPr>
              <a:t>#2</a:t>
            </a:r>
            <a:r>
              <a:rPr b="1" lang="en" sz="4000">
                <a:solidFill>
                  <a:schemeClr val="dk1"/>
                </a:solidFill>
                <a:latin typeface="Calibri"/>
                <a:ea typeface="Calibri"/>
                <a:cs typeface="Calibri"/>
                <a:sym typeface="Calibri"/>
              </a:rPr>
              <a:t>)</a:t>
            </a:r>
            <a:endParaRPr b="1" sz="40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2537250" y="202650"/>
            <a:ext cx="4069500" cy="77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Invisible</a:t>
            </a:r>
            <a:r>
              <a:rPr b="1" lang="en" sz="4000">
                <a:latin typeface="Calibri"/>
                <a:ea typeface="Calibri"/>
                <a:cs typeface="Calibri"/>
                <a:sym typeface="Calibri"/>
              </a:rPr>
              <a:t> Disability</a:t>
            </a:r>
            <a:endParaRPr b="1" sz="4000">
              <a:latin typeface="Calibri"/>
              <a:ea typeface="Calibri"/>
              <a:cs typeface="Calibri"/>
              <a:sym typeface="Calibri"/>
            </a:endParaRPr>
          </a:p>
        </p:txBody>
      </p:sp>
      <p:sp>
        <p:nvSpPr>
          <p:cNvPr id="184" name="Google Shape;184;p31"/>
          <p:cNvSpPr txBox="1"/>
          <p:nvPr>
            <p:ph idx="1" type="body"/>
          </p:nvPr>
        </p:nvSpPr>
        <p:spPr>
          <a:xfrm>
            <a:off x="828150" y="1777738"/>
            <a:ext cx="4705200" cy="2262600"/>
          </a:xfrm>
          <a:prstGeom prst="rect">
            <a:avLst/>
          </a:prstGeom>
        </p:spPr>
        <p:txBody>
          <a:bodyPr anchorCtr="0" anchor="t" bIns="91425" lIns="91425" spcFirstLastPara="1" rIns="91425" wrap="square" tIns="91425">
            <a:normAutofit/>
          </a:bodyPr>
          <a:lstStyle/>
          <a:p>
            <a:pPr indent="0" lvl="0" marL="0" rtl="0" algn="l">
              <a:spcBef>
                <a:spcPts val="1000"/>
              </a:spcBef>
              <a:spcAft>
                <a:spcPts val="1200"/>
              </a:spcAft>
              <a:buNone/>
            </a:pPr>
            <a:r>
              <a:rPr lang="en" sz="2000">
                <a:solidFill>
                  <a:srgbClr val="000000"/>
                </a:solidFill>
                <a:latin typeface="Calibri"/>
                <a:ea typeface="Calibri"/>
                <a:cs typeface="Calibri"/>
                <a:sym typeface="Calibri"/>
              </a:rPr>
              <a:t>An invisible disability is a temporary or permanent disability that is not outwardly observable. A few examples of “invisible” disabilities are partial blindness or loss of vision, dyslexia, and brain injury.</a:t>
            </a:r>
            <a:endParaRPr sz="2000">
              <a:solidFill>
                <a:srgbClr val="000000"/>
              </a:solidFill>
              <a:latin typeface="Calibri"/>
              <a:ea typeface="Calibri"/>
              <a:cs typeface="Calibri"/>
              <a:sym typeface="Calibri"/>
            </a:endParaRPr>
          </a:p>
        </p:txBody>
      </p:sp>
      <p:pic>
        <p:nvPicPr>
          <p:cNvPr id="185" name="Google Shape;185;p31"/>
          <p:cNvPicPr preferRelativeResize="0"/>
          <p:nvPr/>
        </p:nvPicPr>
        <p:blipFill>
          <a:blip r:embed="rId3">
            <a:alphaModFix/>
          </a:blip>
          <a:stretch>
            <a:fillRect/>
          </a:stretch>
        </p:blipFill>
        <p:spPr>
          <a:xfrm>
            <a:off x="6153025" y="1085625"/>
            <a:ext cx="1823400" cy="3646826"/>
          </a:xfrm>
          <a:prstGeom prst="rect">
            <a:avLst/>
          </a:prstGeom>
          <a:noFill/>
          <a:ln>
            <a:noFill/>
          </a:ln>
        </p:spPr>
      </p:pic>
      <p:sp>
        <p:nvSpPr>
          <p:cNvPr id="186" name="Google Shape;186;p31"/>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18</a:t>
            </a:r>
            <a:endParaRPr b="1"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370550" y="2150850"/>
            <a:ext cx="23955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Welcome!</a:t>
            </a:r>
            <a:endParaRPr b="1" sz="4000">
              <a:latin typeface="Calibri"/>
              <a:ea typeface="Calibri"/>
              <a:cs typeface="Calibri"/>
              <a:sym typeface="Calibri"/>
            </a:endParaRPr>
          </a:p>
        </p:txBody>
      </p:sp>
      <p:pic>
        <p:nvPicPr>
          <p:cNvPr descr="Top left of the PowerPoint slide. Black man in wheelchair next to blue bookcase in a library. The man is reaching to a shelf to pick up a book and is smiling." id="62" name="Google Shape;62;p14" title="Welcome Photo #1"/>
          <p:cNvPicPr preferRelativeResize="0"/>
          <p:nvPr/>
        </p:nvPicPr>
        <p:blipFill rotWithShape="1">
          <a:blip r:embed="rId3">
            <a:alphaModFix/>
          </a:blip>
          <a:srcRect b="0" l="0" r="53812" t="0"/>
          <a:stretch/>
        </p:blipFill>
        <p:spPr>
          <a:xfrm>
            <a:off x="89075" y="228400"/>
            <a:ext cx="3172924" cy="2502175"/>
          </a:xfrm>
          <a:prstGeom prst="rect">
            <a:avLst/>
          </a:prstGeom>
          <a:noFill/>
          <a:ln>
            <a:noFill/>
          </a:ln>
        </p:spPr>
      </p:pic>
      <p:pic>
        <p:nvPicPr>
          <p:cNvPr descr="Bottom right corner of the PowerPoint slide. The image shows a person, off to the side, reading a book. The photo only shows the person from chest level. The background is a bookcase in a library." id="63" name="Google Shape;63;p14" title="Welcome Photo #2"/>
          <p:cNvPicPr preferRelativeResize="0"/>
          <p:nvPr/>
        </p:nvPicPr>
        <p:blipFill rotWithShape="1">
          <a:blip r:embed="rId4">
            <a:alphaModFix/>
          </a:blip>
          <a:srcRect b="13593" l="5712" r="13033" t="6725"/>
          <a:stretch/>
        </p:blipFill>
        <p:spPr>
          <a:xfrm>
            <a:off x="5874600" y="2349100"/>
            <a:ext cx="3067550" cy="2638525"/>
          </a:xfrm>
          <a:prstGeom prst="rect">
            <a:avLst/>
          </a:prstGeom>
          <a:noFill/>
          <a:ln>
            <a:noFill/>
          </a:ln>
        </p:spPr>
      </p:pic>
      <p:sp>
        <p:nvSpPr>
          <p:cNvPr id="64" name="Google Shape;64;p14"/>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a:t>
            </a:r>
            <a:endParaRPr b="1"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ph idx="1" type="body"/>
          </p:nvPr>
        </p:nvSpPr>
        <p:spPr>
          <a:xfrm>
            <a:off x="1588500" y="4169100"/>
            <a:ext cx="59670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1200"/>
              </a:spcAft>
              <a:buClr>
                <a:schemeClr val="dk1"/>
              </a:buClr>
              <a:buSzPts val="1100"/>
              <a:buFont typeface="Arial"/>
              <a:buNone/>
            </a:pPr>
            <a:r>
              <a:rPr lang="en" sz="2000">
                <a:solidFill>
                  <a:srgbClr val="000000"/>
                </a:solidFill>
                <a:latin typeface="Calibri"/>
                <a:ea typeface="Calibri"/>
                <a:cs typeface="Calibri"/>
                <a:sym typeface="Calibri"/>
              </a:rPr>
              <a:t>What are some other examples of invisible disabilities?</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192" name="Google Shape;192;p32" title="Question/Discussion (#3) Photo"/>
          <p:cNvPicPr preferRelativeResize="0"/>
          <p:nvPr/>
        </p:nvPicPr>
        <p:blipFill>
          <a:blip r:embed="rId3">
            <a:alphaModFix/>
          </a:blip>
          <a:stretch>
            <a:fillRect/>
          </a:stretch>
        </p:blipFill>
        <p:spPr>
          <a:xfrm>
            <a:off x="3023275" y="1023038"/>
            <a:ext cx="3097426" cy="3097426"/>
          </a:xfrm>
          <a:prstGeom prst="rect">
            <a:avLst/>
          </a:prstGeom>
          <a:noFill/>
          <a:ln>
            <a:noFill/>
          </a:ln>
        </p:spPr>
      </p:pic>
      <p:sp>
        <p:nvSpPr>
          <p:cNvPr id="193" name="Google Shape;193;p32"/>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19</a:t>
            </a:r>
            <a:endParaRPr b="1" sz="1200"/>
          </a:p>
        </p:txBody>
      </p:sp>
      <p:sp>
        <p:nvSpPr>
          <p:cNvPr id="194" name="Google Shape;194;p32"/>
          <p:cNvSpPr txBox="1"/>
          <p:nvPr/>
        </p:nvSpPr>
        <p:spPr>
          <a:xfrm>
            <a:off x="2842650" y="222650"/>
            <a:ext cx="34587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935"/>
              <a:buFont typeface="Arial"/>
              <a:buNone/>
            </a:pPr>
            <a:r>
              <a:rPr b="1" lang="en" sz="4000">
                <a:solidFill>
                  <a:schemeClr val="dk1"/>
                </a:solidFill>
                <a:latin typeface="Calibri"/>
                <a:ea typeface="Calibri"/>
                <a:cs typeface="Calibri"/>
                <a:sym typeface="Calibri"/>
              </a:rPr>
              <a:t>Discussion (#3)</a:t>
            </a:r>
            <a:endParaRPr b="1" sz="40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641550" y="221950"/>
            <a:ext cx="7860900" cy="7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False Assumptions - Library Example</a:t>
            </a:r>
            <a:endParaRPr b="1" sz="4000">
              <a:latin typeface="Calibri"/>
              <a:ea typeface="Calibri"/>
              <a:cs typeface="Calibri"/>
              <a:sym typeface="Calibri"/>
            </a:endParaRPr>
          </a:p>
        </p:txBody>
      </p:sp>
      <p:sp>
        <p:nvSpPr>
          <p:cNvPr id="200" name="Google Shape;200;p33"/>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20</a:t>
            </a:r>
            <a:endParaRPr b="1" sz="1200"/>
          </a:p>
        </p:txBody>
      </p:sp>
      <p:pic>
        <p:nvPicPr>
          <p:cNvPr id="201" name="Google Shape;201;p33"/>
          <p:cNvPicPr preferRelativeResize="0"/>
          <p:nvPr/>
        </p:nvPicPr>
        <p:blipFill>
          <a:blip r:embed="rId3">
            <a:alphaModFix/>
          </a:blip>
          <a:stretch>
            <a:fillRect/>
          </a:stretch>
        </p:blipFill>
        <p:spPr>
          <a:xfrm>
            <a:off x="1992425" y="1190975"/>
            <a:ext cx="5069352" cy="32686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195300" y="202650"/>
            <a:ext cx="8753400" cy="83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False Assumptions &amp; The Library - Part 1</a:t>
            </a:r>
            <a:endParaRPr b="1" sz="4000">
              <a:latin typeface="Calibri"/>
              <a:ea typeface="Calibri"/>
              <a:cs typeface="Calibri"/>
              <a:sym typeface="Calibri"/>
            </a:endParaRPr>
          </a:p>
        </p:txBody>
      </p:sp>
      <p:sp>
        <p:nvSpPr>
          <p:cNvPr id="207" name="Google Shape;207;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336550" lvl="0" marL="457200" rtl="0" algn="l">
              <a:spcBef>
                <a:spcPts val="1000"/>
              </a:spcBef>
              <a:spcAft>
                <a:spcPts val="0"/>
              </a:spcAft>
              <a:buClr>
                <a:srgbClr val="000000"/>
              </a:buClr>
              <a:buSzPct val="100000"/>
              <a:buFont typeface="Calibri"/>
              <a:buChar char="●"/>
            </a:pPr>
            <a:r>
              <a:rPr lang="en" sz="2000">
                <a:solidFill>
                  <a:srgbClr val="000000"/>
                </a:solidFill>
                <a:latin typeface="Calibri"/>
                <a:ea typeface="Calibri"/>
                <a:cs typeface="Calibri"/>
                <a:sym typeface="Calibri"/>
              </a:rPr>
              <a:t> False assumptions about patrons with disabilities can affect how librarians plan their programs and services and the patrons’ ongoing library use and engagement. </a:t>
            </a:r>
            <a:endParaRPr sz="2000">
              <a:solidFill>
                <a:srgbClr val="000000"/>
              </a:solidFill>
              <a:latin typeface="Calibri"/>
              <a:ea typeface="Calibri"/>
              <a:cs typeface="Calibri"/>
              <a:sym typeface="Calibri"/>
            </a:endParaRPr>
          </a:p>
          <a:p>
            <a:pPr indent="-336550" lvl="0" marL="457200" rtl="0" algn="l">
              <a:spcBef>
                <a:spcPts val="1200"/>
              </a:spcBef>
              <a:spcAft>
                <a:spcPts val="0"/>
              </a:spcAft>
              <a:buClr>
                <a:srgbClr val="000000"/>
              </a:buClr>
              <a:buSzPct val="100000"/>
              <a:buFont typeface="Calibri"/>
              <a:buChar char="●"/>
            </a:pPr>
            <a:r>
              <a:rPr lang="en" sz="2000">
                <a:solidFill>
                  <a:srgbClr val="000000"/>
                </a:solidFill>
                <a:latin typeface="Calibri"/>
                <a:ea typeface="Calibri"/>
                <a:cs typeface="Calibri"/>
                <a:sym typeface="Calibri"/>
              </a:rPr>
              <a:t>Asking individual patrons if they have a disability is an invasion of their privacy. There are ways in which to identify specific programs, services, and resources that may be needed or desired by members of the disabilities community. </a:t>
            </a:r>
            <a:endParaRPr sz="2000">
              <a:solidFill>
                <a:srgbClr val="000000"/>
              </a:solidFill>
              <a:latin typeface="Calibri"/>
              <a:ea typeface="Calibri"/>
              <a:cs typeface="Calibri"/>
              <a:sym typeface="Calibri"/>
            </a:endParaRPr>
          </a:p>
          <a:p>
            <a:pPr indent="-336550" lvl="0" marL="457200" rtl="0" algn="l">
              <a:spcBef>
                <a:spcPts val="1200"/>
              </a:spcBef>
              <a:spcAft>
                <a:spcPts val="0"/>
              </a:spcAft>
              <a:buClr>
                <a:srgbClr val="000000"/>
              </a:buClr>
              <a:buSzPct val="100000"/>
              <a:buFont typeface="Calibri"/>
              <a:buChar char="●"/>
            </a:pPr>
            <a:r>
              <a:rPr lang="en" sz="2000">
                <a:solidFill>
                  <a:srgbClr val="000000"/>
                </a:solidFill>
                <a:latin typeface="Calibri"/>
                <a:ea typeface="Calibri"/>
                <a:cs typeface="Calibri"/>
                <a:sym typeface="Calibri"/>
              </a:rPr>
              <a:t>Almost ½ of all seniors in the U.S. frequent their library and about 16% of them have at least one disability and half of those have more than one.</a:t>
            </a:r>
            <a:endParaRPr sz="2000">
              <a:solidFill>
                <a:srgbClr val="000000"/>
              </a:solidFill>
              <a:latin typeface="Calibri"/>
              <a:ea typeface="Calibri"/>
              <a:cs typeface="Calibri"/>
              <a:sym typeface="Calibri"/>
            </a:endParaRPr>
          </a:p>
          <a:p>
            <a:pPr indent="-336550" lvl="0" marL="457200" rtl="0" algn="l">
              <a:spcBef>
                <a:spcPts val="1200"/>
              </a:spcBef>
              <a:spcAft>
                <a:spcPts val="0"/>
              </a:spcAft>
              <a:buClr>
                <a:srgbClr val="000000"/>
              </a:buClr>
              <a:buSzPct val="100000"/>
              <a:buFont typeface="Calibri"/>
              <a:buChar char="●"/>
            </a:pPr>
            <a:r>
              <a:rPr lang="en" sz="2000">
                <a:solidFill>
                  <a:srgbClr val="000000"/>
                </a:solidFill>
                <a:latin typeface="Calibri"/>
                <a:ea typeface="Calibri"/>
                <a:cs typeface="Calibri"/>
                <a:sym typeface="Calibri"/>
              </a:rPr>
              <a:t>False assumptions about patrons with disabilities can affect how librarians plan their programs and services and the patrons’ ongoing library use and engagement. </a:t>
            </a:r>
            <a:endParaRPr sz="2000">
              <a:solidFill>
                <a:srgbClr val="000000"/>
              </a:solidFill>
              <a:latin typeface="Calibri"/>
              <a:ea typeface="Calibri"/>
              <a:cs typeface="Calibri"/>
              <a:sym typeface="Calibri"/>
            </a:endParaRPr>
          </a:p>
          <a:p>
            <a:pPr indent="0" lvl="0" marL="457200" rtl="0" algn="l">
              <a:spcBef>
                <a:spcPts val="1200"/>
              </a:spcBef>
              <a:spcAft>
                <a:spcPts val="1200"/>
              </a:spcAft>
              <a:buNone/>
            </a:pPr>
            <a:r>
              <a:t/>
            </a:r>
            <a:endParaRPr sz="1200">
              <a:solidFill>
                <a:schemeClr val="dk1"/>
              </a:solidFill>
              <a:latin typeface="Calibri"/>
              <a:ea typeface="Calibri"/>
              <a:cs typeface="Calibri"/>
              <a:sym typeface="Calibri"/>
            </a:endParaRPr>
          </a:p>
        </p:txBody>
      </p:sp>
      <p:sp>
        <p:nvSpPr>
          <p:cNvPr id="208" name="Google Shape;208;p34"/>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21</a:t>
            </a:r>
            <a:endParaRPr b="1"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idx="1" type="body"/>
          </p:nvPr>
        </p:nvSpPr>
        <p:spPr>
          <a:xfrm>
            <a:off x="2466438" y="4169100"/>
            <a:ext cx="42111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1200"/>
              </a:spcAft>
              <a:buClr>
                <a:schemeClr val="dk1"/>
              </a:buClr>
              <a:buSzPts val="1100"/>
              <a:buFont typeface="Arial"/>
              <a:buNone/>
            </a:pPr>
            <a:r>
              <a:rPr lang="en" sz="2000">
                <a:solidFill>
                  <a:srgbClr val="000000"/>
                </a:solidFill>
                <a:latin typeface="Calibri"/>
                <a:ea typeface="Calibri"/>
                <a:cs typeface="Calibri"/>
                <a:sym typeface="Calibri"/>
              </a:rPr>
              <a:t>What might be some reasons for that?</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214" name="Google Shape;214;p35" title="Question/Discussion (#4) Photo"/>
          <p:cNvPicPr preferRelativeResize="0"/>
          <p:nvPr/>
        </p:nvPicPr>
        <p:blipFill>
          <a:blip r:embed="rId3">
            <a:alphaModFix/>
          </a:blip>
          <a:stretch>
            <a:fillRect/>
          </a:stretch>
        </p:blipFill>
        <p:spPr>
          <a:xfrm>
            <a:off x="3023275" y="1023038"/>
            <a:ext cx="3097426" cy="3097426"/>
          </a:xfrm>
          <a:prstGeom prst="rect">
            <a:avLst/>
          </a:prstGeom>
          <a:noFill/>
          <a:ln>
            <a:noFill/>
          </a:ln>
        </p:spPr>
      </p:pic>
      <p:sp>
        <p:nvSpPr>
          <p:cNvPr id="215" name="Google Shape;215;p35"/>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22</a:t>
            </a:r>
            <a:endParaRPr b="1" sz="1200"/>
          </a:p>
        </p:txBody>
      </p:sp>
      <p:sp>
        <p:nvSpPr>
          <p:cNvPr id="216" name="Google Shape;216;p35"/>
          <p:cNvSpPr txBox="1"/>
          <p:nvPr/>
        </p:nvSpPr>
        <p:spPr>
          <a:xfrm>
            <a:off x="2842650" y="222650"/>
            <a:ext cx="34587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935"/>
              <a:buFont typeface="Arial"/>
              <a:buNone/>
            </a:pPr>
            <a:r>
              <a:rPr b="1" lang="en" sz="4000">
                <a:solidFill>
                  <a:schemeClr val="dk1"/>
                </a:solidFill>
                <a:latin typeface="Calibri"/>
                <a:ea typeface="Calibri"/>
                <a:cs typeface="Calibri"/>
                <a:sym typeface="Calibri"/>
              </a:rPr>
              <a:t>Discussion (#4)</a:t>
            </a:r>
            <a:endParaRPr b="1" sz="40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ph type="title"/>
          </p:nvPr>
        </p:nvSpPr>
        <p:spPr>
          <a:xfrm>
            <a:off x="206850" y="183350"/>
            <a:ext cx="8730300" cy="84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False Assumptions &amp; The Library - Part 2</a:t>
            </a:r>
            <a:endParaRPr b="1" sz="4000">
              <a:latin typeface="Calibri"/>
              <a:ea typeface="Calibri"/>
              <a:cs typeface="Calibri"/>
              <a:sym typeface="Calibri"/>
            </a:endParaRPr>
          </a:p>
        </p:txBody>
      </p:sp>
      <p:sp>
        <p:nvSpPr>
          <p:cNvPr id="222" name="Google Shape;222;p36"/>
          <p:cNvSpPr txBox="1"/>
          <p:nvPr>
            <p:ph idx="1" type="body"/>
          </p:nvPr>
        </p:nvSpPr>
        <p:spPr>
          <a:xfrm>
            <a:off x="311700" y="1413050"/>
            <a:ext cx="8520600" cy="2659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 Sometimes we assume that all people with disabilities need help with every task when some may not need help with any task or may only need help with certain tasks.  </a:t>
            </a:r>
            <a:endParaRPr sz="2000">
              <a:solidFill>
                <a:schemeClr val="dk1"/>
              </a:solidFill>
              <a:latin typeface="Calibri"/>
              <a:ea typeface="Calibri"/>
              <a:cs typeface="Calibri"/>
              <a:sym typeface="Calibri"/>
            </a:endParaRPr>
          </a:p>
          <a:p>
            <a:pPr indent="-355600" lvl="0" marL="457200" rtl="0" algn="l">
              <a:spcBef>
                <a:spcPts val="1200"/>
              </a:spcBef>
              <a:spcAft>
                <a:spcPts val="1200"/>
              </a:spcAft>
              <a:buClr>
                <a:schemeClr val="dk1"/>
              </a:buClr>
              <a:buSzPts val="2000"/>
              <a:buFont typeface="Calibri"/>
              <a:buChar char="●"/>
            </a:pPr>
            <a:r>
              <a:rPr lang="en" sz="2000">
                <a:solidFill>
                  <a:schemeClr val="dk1"/>
                </a:solidFill>
                <a:latin typeface="Calibri"/>
                <a:ea typeface="Calibri"/>
                <a:cs typeface="Calibri"/>
                <a:sym typeface="Calibri"/>
              </a:rPr>
              <a:t>That is why, for example, people with autism are considered on a “spectrum.” A common remark about people with autism is, “Once you meet a person with autism, you have met a person with autism.”</a:t>
            </a:r>
            <a:endParaRPr sz="2000">
              <a:latin typeface="Calibri"/>
              <a:ea typeface="Calibri"/>
              <a:cs typeface="Calibri"/>
              <a:sym typeface="Calibri"/>
            </a:endParaRPr>
          </a:p>
        </p:txBody>
      </p:sp>
      <p:sp>
        <p:nvSpPr>
          <p:cNvPr id="223" name="Google Shape;223;p36"/>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23</a:t>
            </a:r>
            <a:endParaRPr b="1"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311700" y="1833525"/>
            <a:ext cx="8520600" cy="13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5000">
                <a:latin typeface="Calibri"/>
                <a:ea typeface="Calibri"/>
                <a:cs typeface="Calibri"/>
                <a:sym typeface="Calibri"/>
              </a:rPr>
              <a:t>Libraries and Patrons with Disabilities</a:t>
            </a:r>
            <a:endParaRPr b="1" sz="5000">
              <a:latin typeface="Calibri"/>
              <a:ea typeface="Calibri"/>
              <a:cs typeface="Calibri"/>
              <a:sym typeface="Calibri"/>
            </a:endParaRPr>
          </a:p>
        </p:txBody>
      </p:sp>
      <p:sp>
        <p:nvSpPr>
          <p:cNvPr id="229" name="Google Shape;229;p37"/>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24</a:t>
            </a:r>
            <a:endParaRPr b="1" sz="1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idx="1" type="body"/>
          </p:nvPr>
        </p:nvSpPr>
        <p:spPr>
          <a:xfrm>
            <a:off x="311700" y="1341375"/>
            <a:ext cx="8520600" cy="2682600"/>
          </a:xfrm>
          <a:prstGeom prst="rect">
            <a:avLst/>
          </a:prstGeom>
        </p:spPr>
        <p:txBody>
          <a:bodyPr anchorCtr="0" anchor="t" bIns="91425" lIns="91425" spcFirstLastPara="1" rIns="91425" wrap="square" tIns="91425">
            <a:normAutofit/>
          </a:bodyPr>
          <a:lstStyle/>
          <a:p>
            <a:pPr indent="0" lvl="0" marL="0" rtl="0" algn="ctr">
              <a:spcBef>
                <a:spcPts val="1000"/>
              </a:spcBef>
              <a:spcAft>
                <a:spcPts val="0"/>
              </a:spcAft>
              <a:buNone/>
            </a:pPr>
            <a:r>
              <a:rPr lang="en" sz="3000">
                <a:solidFill>
                  <a:schemeClr val="dk1"/>
                </a:solidFill>
                <a:latin typeface="Calibri"/>
                <a:ea typeface="Calibri"/>
                <a:cs typeface="Calibri"/>
                <a:sym typeface="Calibri"/>
              </a:rPr>
              <a:t>“There is a 100% chance that you will be serving a patron with a disability in your library.”</a:t>
            </a:r>
            <a:endParaRPr sz="3000">
              <a:solidFill>
                <a:schemeClr val="dk1"/>
              </a:solidFill>
              <a:latin typeface="Calibri"/>
              <a:ea typeface="Calibri"/>
              <a:cs typeface="Calibri"/>
              <a:sym typeface="Calibri"/>
            </a:endParaRPr>
          </a:p>
          <a:p>
            <a:pPr indent="0" lvl="0" marL="0" rtl="0" algn="ctr">
              <a:spcBef>
                <a:spcPts val="1000"/>
              </a:spcBef>
              <a:spcAft>
                <a:spcPts val="0"/>
              </a:spcAft>
              <a:buNone/>
            </a:pPr>
            <a:r>
              <a:t/>
            </a:r>
            <a:endParaRPr sz="2000">
              <a:solidFill>
                <a:schemeClr val="dk1"/>
              </a:solidFill>
              <a:latin typeface="Calibri"/>
              <a:ea typeface="Calibri"/>
              <a:cs typeface="Calibri"/>
              <a:sym typeface="Calibri"/>
            </a:endParaRPr>
          </a:p>
          <a:p>
            <a:pPr indent="0" lvl="0" marL="0" rtl="0" algn="ctr">
              <a:spcBef>
                <a:spcPts val="1000"/>
              </a:spcBef>
              <a:spcAft>
                <a:spcPts val="0"/>
              </a:spcAft>
              <a:buNone/>
            </a:pPr>
            <a:r>
              <a:t/>
            </a:r>
            <a:endParaRPr sz="2000">
              <a:solidFill>
                <a:schemeClr val="dk1"/>
              </a:solidFill>
              <a:latin typeface="Calibri"/>
              <a:ea typeface="Calibri"/>
              <a:cs typeface="Calibri"/>
              <a:sym typeface="Calibri"/>
            </a:endParaRPr>
          </a:p>
          <a:p>
            <a:pPr indent="0" lvl="0" marL="457200" rtl="0" algn="ctr">
              <a:spcBef>
                <a:spcPts val="1000"/>
              </a:spcBef>
              <a:spcAft>
                <a:spcPts val="0"/>
              </a:spcAft>
              <a:buNone/>
            </a:pPr>
            <a:r>
              <a:rPr i="1" lang="en" sz="2000">
                <a:solidFill>
                  <a:schemeClr val="dk1"/>
                </a:solidFill>
                <a:latin typeface="Calibri"/>
                <a:ea typeface="Calibri"/>
                <a:cs typeface="Calibri"/>
                <a:sym typeface="Calibri"/>
              </a:rPr>
              <a:t>Dr. Beth Patin, MLIS Professor at Syracuse University</a:t>
            </a:r>
            <a:endParaRPr i="1" sz="2000">
              <a:solidFill>
                <a:schemeClr val="dk1"/>
              </a:solidFill>
              <a:latin typeface="Calibri"/>
              <a:ea typeface="Calibri"/>
              <a:cs typeface="Calibri"/>
              <a:sym typeface="Calibri"/>
            </a:endParaRPr>
          </a:p>
        </p:txBody>
      </p:sp>
      <p:sp>
        <p:nvSpPr>
          <p:cNvPr id="235" name="Google Shape;235;p38"/>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25</a:t>
            </a:r>
            <a:endParaRPr b="1"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9"/>
          <p:cNvSpPr txBox="1"/>
          <p:nvPr>
            <p:ph idx="1" type="body"/>
          </p:nvPr>
        </p:nvSpPr>
        <p:spPr>
          <a:xfrm>
            <a:off x="3204450" y="4236275"/>
            <a:ext cx="27351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en" sz="2000">
                <a:solidFill>
                  <a:srgbClr val="000000"/>
                </a:solidFill>
                <a:latin typeface="Calibri"/>
                <a:ea typeface="Calibri"/>
                <a:cs typeface="Calibri"/>
                <a:sym typeface="Calibri"/>
              </a:rPr>
              <a:t>Do you think she’s right?</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241" name="Google Shape;241;p39" title="Question/Discussion (#5) Photo"/>
          <p:cNvPicPr preferRelativeResize="0"/>
          <p:nvPr/>
        </p:nvPicPr>
        <p:blipFill>
          <a:blip r:embed="rId3">
            <a:alphaModFix/>
          </a:blip>
          <a:stretch>
            <a:fillRect/>
          </a:stretch>
        </p:blipFill>
        <p:spPr>
          <a:xfrm>
            <a:off x="3023275" y="1023038"/>
            <a:ext cx="3097426" cy="3097426"/>
          </a:xfrm>
          <a:prstGeom prst="rect">
            <a:avLst/>
          </a:prstGeom>
          <a:noFill/>
          <a:ln>
            <a:noFill/>
          </a:ln>
        </p:spPr>
      </p:pic>
      <p:sp>
        <p:nvSpPr>
          <p:cNvPr id="242" name="Google Shape;242;p39"/>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26</a:t>
            </a:r>
            <a:endParaRPr b="1" sz="1200"/>
          </a:p>
        </p:txBody>
      </p:sp>
      <p:sp>
        <p:nvSpPr>
          <p:cNvPr id="243" name="Google Shape;243;p39"/>
          <p:cNvSpPr txBox="1"/>
          <p:nvPr/>
        </p:nvSpPr>
        <p:spPr>
          <a:xfrm>
            <a:off x="2842650" y="222650"/>
            <a:ext cx="34587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935"/>
              <a:buFont typeface="Arial"/>
              <a:buNone/>
            </a:pPr>
            <a:r>
              <a:rPr b="1" lang="en" sz="4000">
                <a:solidFill>
                  <a:schemeClr val="dk1"/>
                </a:solidFill>
                <a:latin typeface="Calibri"/>
                <a:ea typeface="Calibri"/>
                <a:cs typeface="Calibri"/>
                <a:sym typeface="Calibri"/>
              </a:rPr>
              <a:t>Discussion (#5)</a:t>
            </a:r>
            <a:endParaRPr b="1" sz="40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1000"/>
              </a:spcBef>
              <a:spcAft>
                <a:spcPts val="0"/>
              </a:spcAft>
              <a:buNone/>
            </a:pPr>
            <a:r>
              <a:rPr lang="en" sz="3000">
                <a:solidFill>
                  <a:schemeClr val="dk1"/>
                </a:solidFill>
                <a:latin typeface="Calibri"/>
                <a:ea typeface="Calibri"/>
                <a:cs typeface="Calibri"/>
                <a:sym typeface="Calibri"/>
              </a:rPr>
              <a:t>“I don’t need to design special programs or services for patrons with disabilities because there are no patrons with disabilities in my library.”</a:t>
            </a:r>
            <a:endParaRPr sz="3000">
              <a:solidFill>
                <a:schemeClr val="dk1"/>
              </a:solidFill>
              <a:latin typeface="Calibri"/>
              <a:ea typeface="Calibri"/>
              <a:cs typeface="Calibri"/>
              <a:sym typeface="Calibri"/>
            </a:endParaRPr>
          </a:p>
          <a:p>
            <a:pPr indent="0" lvl="0" marL="0" rtl="0" algn="ctr">
              <a:spcBef>
                <a:spcPts val="1000"/>
              </a:spcBef>
              <a:spcAft>
                <a:spcPts val="0"/>
              </a:spcAft>
              <a:buNone/>
            </a:pPr>
            <a:r>
              <a:t/>
            </a:r>
            <a:endParaRPr sz="2000">
              <a:solidFill>
                <a:schemeClr val="dk1"/>
              </a:solidFill>
              <a:latin typeface="Calibri"/>
              <a:ea typeface="Calibri"/>
              <a:cs typeface="Calibri"/>
              <a:sym typeface="Calibri"/>
            </a:endParaRPr>
          </a:p>
          <a:p>
            <a:pPr indent="0" lvl="0" marL="0" rtl="0" algn="ctr">
              <a:spcBef>
                <a:spcPts val="1000"/>
              </a:spcBef>
              <a:spcAft>
                <a:spcPts val="0"/>
              </a:spcAft>
              <a:buNone/>
            </a:pPr>
            <a:r>
              <a:t/>
            </a:r>
            <a:endParaRPr sz="2000">
              <a:solidFill>
                <a:schemeClr val="dk1"/>
              </a:solidFill>
              <a:latin typeface="Calibri"/>
              <a:ea typeface="Calibri"/>
              <a:cs typeface="Calibri"/>
              <a:sym typeface="Calibri"/>
            </a:endParaRPr>
          </a:p>
          <a:p>
            <a:pPr indent="0" lvl="0" marL="0" rtl="0" algn="ctr">
              <a:spcBef>
                <a:spcPts val="1000"/>
              </a:spcBef>
              <a:spcAft>
                <a:spcPts val="0"/>
              </a:spcAft>
              <a:buClr>
                <a:schemeClr val="dk1"/>
              </a:buClr>
              <a:buSzPts val="1100"/>
              <a:buFont typeface="Arial"/>
              <a:buNone/>
            </a:pPr>
            <a:r>
              <a:rPr i="1" lang="en" sz="2000">
                <a:solidFill>
                  <a:schemeClr val="dk1"/>
                </a:solidFill>
                <a:latin typeface="Calibri"/>
                <a:ea typeface="Calibri"/>
                <a:cs typeface="Calibri"/>
                <a:sym typeface="Calibri"/>
              </a:rPr>
              <a:t>Anonymous</a:t>
            </a:r>
            <a:r>
              <a:rPr i="1" lang="en" sz="2000">
                <a:solidFill>
                  <a:schemeClr val="dk1"/>
                </a:solidFill>
                <a:latin typeface="Calibri"/>
                <a:ea typeface="Calibri"/>
                <a:cs typeface="Calibri"/>
                <a:sym typeface="Calibri"/>
              </a:rPr>
              <a:t> Librarian</a:t>
            </a:r>
            <a:endParaRPr sz="3000">
              <a:solidFill>
                <a:schemeClr val="dk1"/>
              </a:solidFill>
              <a:latin typeface="Calibri"/>
              <a:ea typeface="Calibri"/>
              <a:cs typeface="Calibri"/>
              <a:sym typeface="Calibri"/>
            </a:endParaRPr>
          </a:p>
        </p:txBody>
      </p:sp>
      <p:sp>
        <p:nvSpPr>
          <p:cNvPr id="249" name="Google Shape;249;p40"/>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27</a:t>
            </a:r>
            <a:endParaRPr b="1" sz="1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1"/>
          <p:cNvSpPr txBox="1"/>
          <p:nvPr>
            <p:ph idx="1" type="body"/>
          </p:nvPr>
        </p:nvSpPr>
        <p:spPr>
          <a:xfrm>
            <a:off x="3204450" y="4236275"/>
            <a:ext cx="27351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en" sz="2000">
                <a:solidFill>
                  <a:srgbClr val="000000"/>
                </a:solidFill>
                <a:latin typeface="Calibri"/>
                <a:ea typeface="Calibri"/>
                <a:cs typeface="Calibri"/>
                <a:sym typeface="Calibri"/>
              </a:rPr>
              <a:t>Do you think she’s right?</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255" name="Google Shape;255;p41" title="Question/Discussion (#6) Photo"/>
          <p:cNvPicPr preferRelativeResize="0"/>
          <p:nvPr/>
        </p:nvPicPr>
        <p:blipFill>
          <a:blip r:embed="rId3">
            <a:alphaModFix/>
          </a:blip>
          <a:stretch>
            <a:fillRect/>
          </a:stretch>
        </p:blipFill>
        <p:spPr>
          <a:xfrm>
            <a:off x="3023275" y="1023038"/>
            <a:ext cx="3097426" cy="3097426"/>
          </a:xfrm>
          <a:prstGeom prst="rect">
            <a:avLst/>
          </a:prstGeom>
          <a:noFill/>
          <a:ln>
            <a:noFill/>
          </a:ln>
        </p:spPr>
      </p:pic>
      <p:sp>
        <p:nvSpPr>
          <p:cNvPr id="256" name="Google Shape;256;p41"/>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28</a:t>
            </a:r>
            <a:endParaRPr b="1" sz="1200"/>
          </a:p>
        </p:txBody>
      </p:sp>
      <p:sp>
        <p:nvSpPr>
          <p:cNvPr id="257" name="Google Shape;257;p41"/>
          <p:cNvSpPr txBox="1"/>
          <p:nvPr/>
        </p:nvSpPr>
        <p:spPr>
          <a:xfrm>
            <a:off x="2842650" y="222650"/>
            <a:ext cx="34587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935"/>
              <a:buFont typeface="Arial"/>
              <a:buNone/>
            </a:pPr>
            <a:r>
              <a:rPr b="1" lang="en" sz="4000">
                <a:solidFill>
                  <a:schemeClr val="dk1"/>
                </a:solidFill>
                <a:latin typeface="Calibri"/>
                <a:ea typeface="Calibri"/>
                <a:cs typeface="Calibri"/>
                <a:sym typeface="Calibri"/>
              </a:rPr>
              <a:t>Discussion (#6)</a:t>
            </a:r>
            <a:endParaRPr b="1" sz="4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2709900" y="2180400"/>
            <a:ext cx="3724200" cy="78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latin typeface="Calibri"/>
                <a:ea typeface="Calibri"/>
                <a:cs typeface="Calibri"/>
                <a:sym typeface="Calibri"/>
              </a:rPr>
              <a:t>Introductions</a:t>
            </a:r>
            <a:endParaRPr b="1" sz="5000">
              <a:latin typeface="Calibri"/>
              <a:ea typeface="Calibri"/>
              <a:cs typeface="Calibri"/>
              <a:sym typeface="Calibri"/>
            </a:endParaRPr>
          </a:p>
        </p:txBody>
      </p:sp>
      <p:sp>
        <p:nvSpPr>
          <p:cNvPr id="70" name="Google Shape;70;p15"/>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a:t>
            </a:r>
            <a:endParaRPr b="1" sz="1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2"/>
          <p:cNvSpPr txBox="1"/>
          <p:nvPr>
            <p:ph type="title"/>
          </p:nvPr>
        </p:nvSpPr>
        <p:spPr>
          <a:xfrm>
            <a:off x="2841300" y="279850"/>
            <a:ext cx="3461400" cy="7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Some Statistics</a:t>
            </a:r>
            <a:endParaRPr b="1" sz="4000">
              <a:latin typeface="Calibri"/>
              <a:ea typeface="Calibri"/>
              <a:cs typeface="Calibri"/>
              <a:sym typeface="Calibri"/>
            </a:endParaRPr>
          </a:p>
        </p:txBody>
      </p:sp>
      <p:sp>
        <p:nvSpPr>
          <p:cNvPr id="263" name="Google Shape;263;p42"/>
          <p:cNvSpPr txBox="1"/>
          <p:nvPr>
            <p:ph idx="1" type="body"/>
          </p:nvPr>
        </p:nvSpPr>
        <p:spPr>
          <a:xfrm>
            <a:off x="311700" y="1364800"/>
            <a:ext cx="8520600" cy="3416400"/>
          </a:xfrm>
          <a:prstGeom prst="rect">
            <a:avLst/>
          </a:prstGeom>
        </p:spPr>
        <p:txBody>
          <a:bodyPr anchorCtr="0" anchor="t" bIns="91425" lIns="91425" spcFirstLastPara="1" rIns="91425" wrap="square" tIns="91425">
            <a:normAutofit/>
          </a:bodyPr>
          <a:lstStyle/>
          <a:p>
            <a:pPr indent="0" lvl="0" marL="0" rtl="0" algn="ctr">
              <a:spcBef>
                <a:spcPts val="1000"/>
              </a:spcBef>
              <a:spcAft>
                <a:spcPts val="0"/>
              </a:spcAft>
              <a:buNone/>
            </a:pPr>
            <a:r>
              <a:rPr lang="en" sz="2000">
                <a:solidFill>
                  <a:srgbClr val="000000"/>
                </a:solidFill>
                <a:latin typeface="Calibri"/>
                <a:ea typeface="Calibri"/>
                <a:cs typeface="Calibri"/>
                <a:sym typeface="Calibri"/>
              </a:rPr>
              <a:t>“26% of adults in the United States have a disability.” - CDC</a:t>
            </a:r>
            <a:endParaRPr sz="2000">
              <a:solidFill>
                <a:srgbClr val="000000"/>
              </a:solidFill>
              <a:latin typeface="Calibri"/>
              <a:ea typeface="Calibri"/>
              <a:cs typeface="Calibri"/>
              <a:sym typeface="Calibri"/>
            </a:endParaRPr>
          </a:p>
          <a:p>
            <a:pPr indent="0" lvl="0" marL="0" rtl="0" algn="l">
              <a:spcBef>
                <a:spcPts val="1000"/>
              </a:spcBef>
              <a:spcAft>
                <a:spcPts val="0"/>
              </a:spcAft>
              <a:buNone/>
            </a:pPr>
            <a:r>
              <a:t/>
            </a:r>
            <a:endParaRPr sz="2000">
              <a:solidFill>
                <a:srgbClr val="000000"/>
              </a:solidFill>
              <a:latin typeface="Calibri"/>
              <a:ea typeface="Calibri"/>
              <a:cs typeface="Calibri"/>
              <a:sym typeface="Calibri"/>
            </a:endParaRPr>
          </a:p>
          <a:p>
            <a:pPr indent="0" lvl="0" marL="0" rtl="0" algn="l">
              <a:spcBef>
                <a:spcPts val="1000"/>
              </a:spcBef>
              <a:spcAft>
                <a:spcPts val="0"/>
              </a:spcAft>
              <a:buNone/>
            </a:pPr>
            <a:r>
              <a:rPr lang="en" sz="2000">
                <a:solidFill>
                  <a:schemeClr val="dk1"/>
                </a:solidFill>
                <a:latin typeface="Calibri"/>
                <a:ea typeface="Calibri"/>
                <a:cs typeface="Calibri"/>
                <a:sym typeface="Calibri"/>
              </a:rPr>
              <a:t>Think about how many people 26% of your library’s community represents. That would mean that libraries would be ignoring millions of their community members if they fail to provide appropriate physical spaces and signage, inclusive services and programs, and accessible technologies and resources for all patrons, including those with disabilities.</a:t>
            </a:r>
            <a:endParaRPr sz="2000">
              <a:solidFill>
                <a:srgbClr val="000000"/>
              </a:solidFill>
              <a:latin typeface="Calibri"/>
              <a:ea typeface="Calibri"/>
              <a:cs typeface="Calibri"/>
              <a:sym typeface="Calibri"/>
            </a:endParaRPr>
          </a:p>
        </p:txBody>
      </p:sp>
      <p:sp>
        <p:nvSpPr>
          <p:cNvPr id="264" name="Google Shape;264;p42"/>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29</a:t>
            </a:r>
            <a:endParaRPr b="1" sz="1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3"/>
          <p:cNvSpPr txBox="1"/>
          <p:nvPr>
            <p:ph type="title"/>
          </p:nvPr>
        </p:nvSpPr>
        <p:spPr>
          <a:xfrm>
            <a:off x="2720550" y="221950"/>
            <a:ext cx="3702900" cy="80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Some Questions</a:t>
            </a:r>
            <a:endParaRPr b="1" sz="4000">
              <a:latin typeface="Calibri"/>
              <a:ea typeface="Calibri"/>
              <a:cs typeface="Calibri"/>
              <a:sym typeface="Calibri"/>
            </a:endParaRPr>
          </a:p>
        </p:txBody>
      </p:sp>
      <p:sp>
        <p:nvSpPr>
          <p:cNvPr id="270" name="Google Shape;270;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How can you tell if you have people with disabilities in your library?</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You can’t ask a person if they have a disability but what could you do (survey your library constituents, giving them the ability to respond anonymously).</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Is it always important to know about every person with a disability in your library? </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When might it not be necessary to know this?</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There certainly are some visible disabilities that help us identify potential needs, but it is still possible to make false assumptions that lead us in the wrong direction.</a:t>
            </a:r>
            <a:endParaRPr sz="2000">
              <a:solidFill>
                <a:srgbClr val="000000"/>
              </a:solidFill>
              <a:latin typeface="Calibri"/>
              <a:ea typeface="Calibri"/>
              <a:cs typeface="Calibri"/>
              <a:sym typeface="Calibri"/>
            </a:endParaRPr>
          </a:p>
        </p:txBody>
      </p:sp>
      <p:sp>
        <p:nvSpPr>
          <p:cNvPr id="271" name="Google Shape;271;p43"/>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30</a:t>
            </a:r>
            <a:endParaRPr b="1" sz="1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4"/>
          <p:cNvSpPr txBox="1"/>
          <p:nvPr>
            <p:ph type="title"/>
          </p:nvPr>
        </p:nvSpPr>
        <p:spPr>
          <a:xfrm>
            <a:off x="978750" y="261675"/>
            <a:ext cx="7186500" cy="139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latin typeface="Calibri"/>
                <a:ea typeface="Calibri"/>
                <a:cs typeface="Calibri"/>
                <a:sym typeface="Calibri"/>
              </a:rPr>
              <a:t>Librarian Service to Patrons with </a:t>
            </a:r>
            <a:endParaRPr b="1" sz="4000">
              <a:latin typeface="Calibri"/>
              <a:ea typeface="Calibri"/>
              <a:cs typeface="Calibri"/>
              <a:sym typeface="Calibri"/>
            </a:endParaRPr>
          </a:p>
          <a:p>
            <a:pPr indent="0" lvl="0" marL="0" rtl="0" algn="ctr">
              <a:spcBef>
                <a:spcPts val="0"/>
              </a:spcBef>
              <a:spcAft>
                <a:spcPts val="0"/>
              </a:spcAft>
              <a:buNone/>
            </a:pPr>
            <a:r>
              <a:rPr b="1" lang="en" sz="4000">
                <a:latin typeface="Calibri"/>
                <a:ea typeface="Calibri"/>
                <a:cs typeface="Calibri"/>
                <a:sym typeface="Calibri"/>
              </a:rPr>
              <a:t>Disabilities</a:t>
            </a:r>
            <a:endParaRPr b="1" sz="4000">
              <a:latin typeface="Calibri"/>
              <a:ea typeface="Calibri"/>
              <a:cs typeface="Calibri"/>
              <a:sym typeface="Calibri"/>
            </a:endParaRPr>
          </a:p>
        </p:txBody>
      </p:sp>
      <p:sp>
        <p:nvSpPr>
          <p:cNvPr id="277" name="Google Shape;277;p44"/>
          <p:cNvSpPr txBox="1"/>
          <p:nvPr>
            <p:ph idx="1" type="body"/>
          </p:nvPr>
        </p:nvSpPr>
        <p:spPr>
          <a:xfrm>
            <a:off x="311700" y="1852825"/>
            <a:ext cx="8520600" cy="25521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 Librarians have a history of campaigning for information access in accessible formats for people with disabilities. </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The Library of Congress first began services for people with disabilities in 1897, well before laws such as The Rehabilitation Act of 1973 and The Americans with Disabilities Act of 1990.</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ALA created the first set of library standards regarding equal access for people with disabilities in 1961. The current disability policy was approved in 2001. </a:t>
            </a:r>
            <a:endParaRPr sz="2000">
              <a:solidFill>
                <a:srgbClr val="000000"/>
              </a:solidFill>
              <a:latin typeface="Calibri"/>
              <a:ea typeface="Calibri"/>
              <a:cs typeface="Calibri"/>
              <a:sym typeface="Calibri"/>
            </a:endParaRPr>
          </a:p>
        </p:txBody>
      </p:sp>
      <p:sp>
        <p:nvSpPr>
          <p:cNvPr id="278" name="Google Shape;278;p44"/>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31</a:t>
            </a:r>
            <a:endParaRPr b="1"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5"/>
          <p:cNvSpPr txBox="1"/>
          <p:nvPr>
            <p:ph type="title"/>
          </p:nvPr>
        </p:nvSpPr>
        <p:spPr>
          <a:xfrm>
            <a:off x="2455850" y="0"/>
            <a:ext cx="4135800" cy="77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ALA Policy - Part 1</a:t>
            </a:r>
            <a:endParaRPr b="1" sz="4000">
              <a:latin typeface="Calibri"/>
              <a:ea typeface="Calibri"/>
              <a:cs typeface="Calibri"/>
              <a:sym typeface="Calibri"/>
            </a:endParaRPr>
          </a:p>
        </p:txBody>
      </p:sp>
      <p:sp>
        <p:nvSpPr>
          <p:cNvPr id="284" name="Google Shape;284;p45"/>
          <p:cNvSpPr txBox="1"/>
          <p:nvPr>
            <p:ph idx="1" type="body"/>
          </p:nvPr>
        </p:nvSpPr>
        <p:spPr>
          <a:xfrm>
            <a:off x="263450" y="6699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AutoNum type="arabicPeriod"/>
            </a:pPr>
            <a:r>
              <a:rPr lang="en" sz="2000" u="sng">
                <a:solidFill>
                  <a:schemeClr val="dk1"/>
                </a:solidFill>
                <a:latin typeface="Calibri"/>
                <a:ea typeface="Calibri"/>
                <a:cs typeface="Calibri"/>
                <a:sym typeface="Calibri"/>
              </a:rPr>
              <a:t>The Scope of Disability Law</a:t>
            </a:r>
            <a:r>
              <a:rPr lang="en" sz="2000">
                <a:solidFill>
                  <a:schemeClr val="dk1"/>
                </a:solidFill>
                <a:latin typeface="Calibri"/>
                <a:ea typeface="Calibri"/>
                <a:cs typeface="Calibri"/>
                <a:sym typeface="Calibri"/>
              </a:rPr>
              <a:t>: </a:t>
            </a:r>
            <a:r>
              <a:rPr lang="en" sz="2000">
                <a:solidFill>
                  <a:schemeClr val="dk1"/>
                </a:solidFill>
                <a:latin typeface="Calibri"/>
                <a:ea typeface="Calibri"/>
                <a:cs typeface="Calibri"/>
                <a:sym typeface="Calibri"/>
              </a:rPr>
              <a:t>Providing equitable access for people with disabilities is required by federal law</a:t>
            </a:r>
            <a:r>
              <a:rPr lang="en"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startAt="2"/>
            </a:pPr>
            <a:r>
              <a:rPr lang="en" sz="2000" u="sng">
                <a:solidFill>
                  <a:schemeClr val="dk1"/>
                </a:solidFill>
                <a:latin typeface="Calibri"/>
                <a:ea typeface="Calibri"/>
                <a:cs typeface="Calibri"/>
                <a:sym typeface="Calibri"/>
              </a:rPr>
              <a:t>Library Services</a:t>
            </a:r>
            <a:r>
              <a:rPr lang="en" sz="2000">
                <a:solidFill>
                  <a:schemeClr val="dk1"/>
                </a:solidFill>
                <a:latin typeface="Calibri"/>
                <a:ea typeface="Calibri"/>
                <a:cs typeface="Calibri"/>
                <a:sym typeface="Calibri"/>
              </a:rPr>
              <a:t>: </a:t>
            </a:r>
            <a:r>
              <a:rPr lang="en" sz="2000">
                <a:solidFill>
                  <a:schemeClr val="dk1"/>
                </a:solidFill>
                <a:latin typeface="Calibri"/>
                <a:ea typeface="Calibri"/>
                <a:cs typeface="Calibri"/>
                <a:sym typeface="Calibri"/>
              </a:rPr>
              <a:t>Libraries must not discriminate against people with disabilities. Libraries should provide accommodations and include people </a:t>
            </a:r>
            <a:r>
              <a:rPr lang="en" sz="2000">
                <a:solidFill>
                  <a:schemeClr val="dk1"/>
                </a:solidFill>
                <a:latin typeface="Calibri"/>
                <a:ea typeface="Calibri"/>
                <a:cs typeface="Calibri"/>
                <a:sym typeface="Calibri"/>
              </a:rPr>
              <a:t>with disabilities in the planning and evaluation of library spaces.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startAt="3"/>
            </a:pPr>
            <a:r>
              <a:rPr lang="en" sz="2000" u="sng">
                <a:solidFill>
                  <a:schemeClr val="dk1"/>
                </a:solidFill>
                <a:latin typeface="Calibri"/>
                <a:ea typeface="Calibri"/>
                <a:cs typeface="Calibri"/>
                <a:sym typeface="Calibri"/>
              </a:rPr>
              <a:t>Facilities</a:t>
            </a:r>
            <a:r>
              <a:rPr lang="en" sz="2000">
                <a:solidFill>
                  <a:schemeClr val="dk1"/>
                </a:solidFill>
                <a:latin typeface="Calibri"/>
                <a:ea typeface="Calibri"/>
                <a:cs typeface="Calibri"/>
                <a:sym typeface="Calibri"/>
              </a:rPr>
              <a:t>: Libraries are required to follow ADA regulations regarding physical space. </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startAt="4"/>
            </a:pPr>
            <a:r>
              <a:rPr lang="en" sz="2000" u="sng">
                <a:solidFill>
                  <a:schemeClr val="dk1"/>
                </a:solidFill>
                <a:latin typeface="Calibri"/>
                <a:ea typeface="Calibri"/>
                <a:cs typeface="Calibri"/>
                <a:sym typeface="Calibri"/>
              </a:rPr>
              <a:t>Collections</a:t>
            </a:r>
            <a:r>
              <a:rPr lang="en" sz="2000">
                <a:solidFill>
                  <a:schemeClr val="dk1"/>
                </a:solidFill>
                <a:latin typeface="Calibri"/>
                <a:ea typeface="Calibri"/>
                <a:cs typeface="Calibri"/>
                <a:sym typeface="Calibri"/>
              </a:rPr>
              <a:t>: Library materials must be accessible to patrons with disabilities and various formats.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startAt="5"/>
            </a:pPr>
            <a:r>
              <a:rPr lang="en" sz="2000" u="sng">
                <a:solidFill>
                  <a:schemeClr val="dk1"/>
                </a:solidFill>
                <a:latin typeface="Calibri"/>
                <a:ea typeface="Calibri"/>
                <a:cs typeface="Calibri"/>
                <a:sym typeface="Calibri"/>
              </a:rPr>
              <a:t>Assistive Technology</a:t>
            </a:r>
            <a:r>
              <a:rPr lang="en" sz="2000">
                <a:solidFill>
                  <a:schemeClr val="dk1"/>
                </a:solidFill>
                <a:latin typeface="Calibri"/>
                <a:ea typeface="Calibri"/>
                <a:cs typeface="Calibri"/>
                <a:sym typeface="Calibri"/>
              </a:rPr>
              <a:t>: Libraries should integrate assistive technologies into their libraries based on communications with people with disabilities, agencies, organizations, and vendors.</a:t>
            </a:r>
            <a:endParaRPr sz="2000"/>
          </a:p>
        </p:txBody>
      </p:sp>
      <p:sp>
        <p:nvSpPr>
          <p:cNvPr id="285" name="Google Shape;285;p45"/>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32</a:t>
            </a:r>
            <a:endParaRPr b="1" sz="1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6"/>
          <p:cNvSpPr txBox="1"/>
          <p:nvPr>
            <p:ph type="title"/>
          </p:nvPr>
        </p:nvSpPr>
        <p:spPr>
          <a:xfrm>
            <a:off x="2522850" y="270200"/>
            <a:ext cx="4098300" cy="7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ALA Policy - Part 2</a:t>
            </a:r>
            <a:endParaRPr b="1" sz="4000">
              <a:latin typeface="Calibri"/>
              <a:ea typeface="Calibri"/>
              <a:cs typeface="Calibri"/>
              <a:sym typeface="Calibri"/>
            </a:endParaRPr>
          </a:p>
        </p:txBody>
      </p:sp>
      <p:sp>
        <p:nvSpPr>
          <p:cNvPr id="291" name="Google Shape;291;p46"/>
          <p:cNvSpPr txBox="1"/>
          <p:nvPr>
            <p:ph idx="1" type="body"/>
          </p:nvPr>
        </p:nvSpPr>
        <p:spPr>
          <a:xfrm>
            <a:off x="311700" y="1008200"/>
            <a:ext cx="8520600" cy="34164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Clr>
                <a:schemeClr val="dk1"/>
              </a:buClr>
              <a:buSzPts val="2000"/>
              <a:buFont typeface="Calibri"/>
              <a:buAutoNum type="arabicPeriod" startAt="6"/>
            </a:pPr>
            <a:r>
              <a:rPr lang="en" sz="2000" u="sng">
                <a:solidFill>
                  <a:schemeClr val="dk1"/>
                </a:solidFill>
                <a:latin typeface="Calibri"/>
                <a:ea typeface="Calibri"/>
                <a:cs typeface="Calibri"/>
                <a:sym typeface="Calibri"/>
              </a:rPr>
              <a:t>Employment</a:t>
            </a:r>
            <a:r>
              <a:rPr lang="en" sz="2000">
                <a:solidFill>
                  <a:schemeClr val="dk1"/>
                </a:solidFill>
                <a:latin typeface="Calibri"/>
                <a:ea typeface="Calibri"/>
                <a:cs typeface="Calibri"/>
                <a:sym typeface="Calibri"/>
              </a:rPr>
              <a:t>: Libraries should recruit people with disabilities into the LIS (Library and Information Science) field and provide accessible job postings and applications.</a:t>
            </a:r>
            <a:endParaRPr sz="2000">
              <a:solidFill>
                <a:schemeClr val="dk1"/>
              </a:solidFill>
              <a:latin typeface="Calibri"/>
              <a:ea typeface="Calibri"/>
              <a:cs typeface="Calibri"/>
              <a:sym typeface="Calibri"/>
            </a:endParaRPr>
          </a:p>
          <a:p>
            <a:pPr indent="-355600" lvl="0" marL="457200" rtl="0" algn="l">
              <a:spcBef>
                <a:spcPts val="1000"/>
              </a:spcBef>
              <a:spcAft>
                <a:spcPts val="0"/>
              </a:spcAft>
              <a:buClr>
                <a:schemeClr val="dk1"/>
              </a:buClr>
              <a:buSzPts val="2000"/>
              <a:buFont typeface="Calibri"/>
              <a:buAutoNum type="arabicPeriod" startAt="7"/>
            </a:pPr>
            <a:r>
              <a:rPr lang="en" sz="2000">
                <a:solidFill>
                  <a:schemeClr val="dk1"/>
                </a:solidFill>
                <a:latin typeface="Calibri"/>
                <a:ea typeface="Calibri"/>
                <a:cs typeface="Calibri"/>
                <a:sym typeface="Calibri"/>
              </a:rPr>
              <a:t>Library Education, Training, and Professional Development: All graduate programs should teach patrons about accessibility, assistive technology, and the needs of people with disabilities regarding library services.</a:t>
            </a:r>
            <a:endParaRPr sz="2000">
              <a:solidFill>
                <a:schemeClr val="dk1"/>
              </a:solidFill>
              <a:latin typeface="Calibri"/>
              <a:ea typeface="Calibri"/>
              <a:cs typeface="Calibri"/>
              <a:sym typeface="Calibri"/>
            </a:endParaRPr>
          </a:p>
          <a:p>
            <a:pPr indent="-355600" lvl="0" marL="457200" rtl="0" algn="l">
              <a:spcBef>
                <a:spcPts val="1000"/>
              </a:spcBef>
              <a:spcAft>
                <a:spcPts val="0"/>
              </a:spcAft>
              <a:buClr>
                <a:schemeClr val="dk1"/>
              </a:buClr>
              <a:buSzPts val="2000"/>
              <a:buFont typeface="Calibri"/>
              <a:buAutoNum type="arabicPeriod" startAt="8"/>
            </a:pPr>
            <a:r>
              <a:rPr lang="en" sz="2000" u="sng">
                <a:solidFill>
                  <a:schemeClr val="dk1"/>
                </a:solidFill>
                <a:latin typeface="Calibri"/>
                <a:ea typeface="Calibri"/>
                <a:cs typeface="Calibri"/>
                <a:sym typeface="Calibri"/>
              </a:rPr>
              <a:t>ALA Conferences</a:t>
            </a:r>
            <a:r>
              <a:rPr lang="en" sz="2000">
                <a:solidFill>
                  <a:schemeClr val="dk1"/>
                </a:solidFill>
                <a:latin typeface="Calibri"/>
                <a:ea typeface="Calibri"/>
                <a:cs typeface="Calibri"/>
                <a:sym typeface="Calibri"/>
              </a:rPr>
              <a:t>: ALA conferences must be held at locations that are accessible to people with disabilities.</a:t>
            </a:r>
            <a:endParaRPr sz="2000">
              <a:solidFill>
                <a:schemeClr val="dk1"/>
              </a:solidFill>
              <a:latin typeface="Calibri"/>
              <a:ea typeface="Calibri"/>
              <a:cs typeface="Calibri"/>
              <a:sym typeface="Calibri"/>
            </a:endParaRPr>
          </a:p>
          <a:p>
            <a:pPr indent="-355600" lvl="0" marL="457200" rtl="0" algn="l">
              <a:spcBef>
                <a:spcPts val="1000"/>
              </a:spcBef>
              <a:spcAft>
                <a:spcPts val="0"/>
              </a:spcAft>
              <a:buClr>
                <a:schemeClr val="dk1"/>
              </a:buClr>
              <a:buSzPts val="2000"/>
              <a:buFont typeface="Calibri"/>
              <a:buAutoNum type="arabicPeriod" startAt="9"/>
            </a:pPr>
            <a:r>
              <a:rPr lang="en" sz="2000" u="sng">
                <a:solidFill>
                  <a:schemeClr val="dk1"/>
                </a:solidFill>
                <a:latin typeface="Calibri"/>
                <a:ea typeface="Calibri"/>
                <a:cs typeface="Calibri"/>
                <a:sym typeface="Calibri"/>
              </a:rPr>
              <a:t>ALA Publications and Communications</a:t>
            </a:r>
            <a:r>
              <a:rPr lang="en" sz="2000">
                <a:solidFill>
                  <a:schemeClr val="dk1"/>
                </a:solidFill>
                <a:latin typeface="Calibri"/>
                <a:ea typeface="Calibri"/>
                <a:cs typeface="Calibri"/>
                <a:sym typeface="Calibri"/>
              </a:rPr>
              <a:t>: Works published under ALA must be available in alternative formats.</a:t>
            </a:r>
            <a:endParaRPr sz="2000">
              <a:latin typeface="Calibri"/>
              <a:ea typeface="Calibri"/>
              <a:cs typeface="Calibri"/>
              <a:sym typeface="Calibri"/>
            </a:endParaRPr>
          </a:p>
        </p:txBody>
      </p:sp>
      <p:sp>
        <p:nvSpPr>
          <p:cNvPr id="292" name="Google Shape;292;p46"/>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33</a:t>
            </a:r>
            <a:endParaRPr b="1" sz="1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7"/>
          <p:cNvSpPr txBox="1"/>
          <p:nvPr>
            <p:ph type="title"/>
          </p:nvPr>
        </p:nvSpPr>
        <p:spPr>
          <a:xfrm>
            <a:off x="3174150" y="2150850"/>
            <a:ext cx="2795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t>The Law</a:t>
            </a:r>
            <a:endParaRPr b="1" sz="5000"/>
          </a:p>
        </p:txBody>
      </p:sp>
      <p:sp>
        <p:nvSpPr>
          <p:cNvPr id="298" name="Google Shape;298;p47"/>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34</a:t>
            </a:r>
            <a:endParaRPr b="1" sz="1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8"/>
          <p:cNvSpPr txBox="1"/>
          <p:nvPr>
            <p:ph type="title"/>
          </p:nvPr>
        </p:nvSpPr>
        <p:spPr>
          <a:xfrm>
            <a:off x="1455600" y="311725"/>
            <a:ext cx="6597300" cy="7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The Rehabilitation Act of 1973</a:t>
            </a:r>
            <a:endParaRPr b="1" sz="4000">
              <a:latin typeface="Calibri"/>
              <a:ea typeface="Calibri"/>
              <a:cs typeface="Calibri"/>
              <a:sym typeface="Calibri"/>
            </a:endParaRPr>
          </a:p>
        </p:txBody>
      </p:sp>
      <p:sp>
        <p:nvSpPr>
          <p:cNvPr id="304" name="Google Shape;304;p48"/>
          <p:cNvSpPr txBox="1"/>
          <p:nvPr>
            <p:ph idx="1" type="body"/>
          </p:nvPr>
        </p:nvSpPr>
        <p:spPr>
          <a:xfrm>
            <a:off x="493950" y="1257548"/>
            <a:ext cx="8520600" cy="899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solidFill>
                  <a:srgbClr val="000000"/>
                </a:solidFill>
                <a:latin typeface="Calibri"/>
                <a:ea typeface="Calibri"/>
                <a:cs typeface="Calibri"/>
                <a:sym typeface="Calibri"/>
              </a:rPr>
              <a:t>The Rehabilitation Act of 1973 bans discrimination based on disability in federal programs and institutions that receive federal funding.</a:t>
            </a:r>
            <a:endParaRPr sz="2000">
              <a:solidFill>
                <a:srgbClr val="000000"/>
              </a:solidFill>
              <a:latin typeface="Calibri"/>
              <a:ea typeface="Calibri"/>
              <a:cs typeface="Calibri"/>
              <a:sym typeface="Calibri"/>
            </a:endParaRPr>
          </a:p>
        </p:txBody>
      </p:sp>
      <p:pic>
        <p:nvPicPr>
          <p:cNvPr descr="Stock photo image of a group of people outlined in black. There are seven people. The person in a wheelchair is in the middle. A man and women on the to the right have a child and the man and women to the left have a child. The background is a sunset." id="305" name="Google Shape;305;p48" title="The Rehabilitation Act of 1973 Photo"/>
          <p:cNvPicPr preferRelativeResize="0"/>
          <p:nvPr/>
        </p:nvPicPr>
        <p:blipFill>
          <a:blip r:embed="rId3">
            <a:alphaModFix/>
          </a:blip>
          <a:stretch>
            <a:fillRect/>
          </a:stretch>
        </p:blipFill>
        <p:spPr>
          <a:xfrm>
            <a:off x="2646925" y="2396575"/>
            <a:ext cx="3588624" cy="2392426"/>
          </a:xfrm>
          <a:prstGeom prst="rect">
            <a:avLst/>
          </a:prstGeom>
          <a:noFill/>
          <a:ln>
            <a:noFill/>
          </a:ln>
        </p:spPr>
      </p:pic>
      <p:sp>
        <p:nvSpPr>
          <p:cNvPr id="306" name="Google Shape;306;p48"/>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35</a:t>
            </a:r>
            <a:endParaRPr b="1" sz="1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9"/>
          <p:cNvSpPr txBox="1"/>
          <p:nvPr>
            <p:ph type="title"/>
          </p:nvPr>
        </p:nvSpPr>
        <p:spPr>
          <a:xfrm>
            <a:off x="916650" y="360350"/>
            <a:ext cx="7310700" cy="6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alibri"/>
                <a:ea typeface="Calibri"/>
                <a:cs typeface="Calibri"/>
                <a:sym typeface="Calibri"/>
              </a:rPr>
              <a:t>Section 508 of The Rehabilitation Act</a:t>
            </a:r>
            <a:endParaRPr b="1" sz="3600">
              <a:latin typeface="Calibri"/>
              <a:ea typeface="Calibri"/>
              <a:cs typeface="Calibri"/>
              <a:sym typeface="Calibri"/>
            </a:endParaRPr>
          </a:p>
        </p:txBody>
      </p:sp>
      <p:sp>
        <p:nvSpPr>
          <p:cNvPr id="312" name="Google Shape;312;p49"/>
          <p:cNvSpPr txBox="1"/>
          <p:nvPr>
            <p:ph idx="1" type="body"/>
          </p:nvPr>
        </p:nvSpPr>
        <p:spPr>
          <a:xfrm>
            <a:off x="1036650" y="2311125"/>
            <a:ext cx="7070700" cy="14487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Equal Access</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Includes electronic information</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Federal funding (including school libraries and public libraries)</a:t>
            </a:r>
            <a:endParaRPr sz="2000">
              <a:solidFill>
                <a:srgbClr val="000000"/>
              </a:solidFill>
              <a:latin typeface="Calibri"/>
              <a:ea typeface="Calibri"/>
              <a:cs typeface="Calibri"/>
              <a:sym typeface="Calibri"/>
            </a:endParaRPr>
          </a:p>
        </p:txBody>
      </p:sp>
      <p:sp>
        <p:nvSpPr>
          <p:cNvPr id="313" name="Google Shape;313;p49"/>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36</a:t>
            </a:r>
            <a:endParaRPr b="1" sz="1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0"/>
          <p:cNvSpPr txBox="1"/>
          <p:nvPr>
            <p:ph type="title"/>
          </p:nvPr>
        </p:nvSpPr>
        <p:spPr>
          <a:xfrm>
            <a:off x="1309950" y="222650"/>
            <a:ext cx="6524100" cy="73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alibri"/>
                <a:ea typeface="Calibri"/>
                <a:cs typeface="Calibri"/>
                <a:sym typeface="Calibri"/>
              </a:rPr>
              <a:t>Americans with Disabilities Act</a:t>
            </a:r>
            <a:endParaRPr b="1" sz="3600">
              <a:latin typeface="Calibri"/>
              <a:ea typeface="Calibri"/>
              <a:cs typeface="Calibri"/>
              <a:sym typeface="Calibri"/>
            </a:endParaRPr>
          </a:p>
        </p:txBody>
      </p:sp>
      <p:sp>
        <p:nvSpPr>
          <p:cNvPr id="319" name="Google Shape;319;p50"/>
          <p:cNvSpPr txBox="1"/>
          <p:nvPr>
            <p:ph idx="1" type="body"/>
          </p:nvPr>
        </p:nvSpPr>
        <p:spPr>
          <a:xfrm>
            <a:off x="311700" y="1403825"/>
            <a:ext cx="8520600" cy="3057900"/>
          </a:xfrm>
          <a:prstGeom prst="rect">
            <a:avLst/>
          </a:prstGeom>
        </p:spPr>
        <p:txBody>
          <a:bodyPr anchorCtr="0" anchor="t" bIns="91425" lIns="91425" spcFirstLastPara="1" rIns="91425" wrap="square" tIns="91425">
            <a:noAutofit/>
          </a:bodyPr>
          <a:lstStyle/>
          <a:p>
            <a:pPr indent="-355600" lvl="0" marL="457200" rtl="0" algn="l">
              <a:lnSpc>
                <a:spcPct val="95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Entitled to the same rights as everyone else</a:t>
            </a:r>
            <a:endParaRPr sz="2000">
              <a:solidFill>
                <a:srgbClr val="000000"/>
              </a:solidFill>
              <a:latin typeface="Calibri"/>
              <a:ea typeface="Calibri"/>
              <a:cs typeface="Calibri"/>
              <a:sym typeface="Calibri"/>
            </a:endParaRPr>
          </a:p>
          <a:p>
            <a:pPr indent="-355600" lvl="0" marL="457200" rtl="0" algn="l">
              <a:lnSpc>
                <a:spcPct val="95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Businesses can’t discriminate on hiring based on disability</a:t>
            </a:r>
            <a:endParaRPr sz="2000">
              <a:solidFill>
                <a:srgbClr val="000000"/>
              </a:solidFill>
              <a:latin typeface="Calibri"/>
              <a:ea typeface="Calibri"/>
              <a:cs typeface="Calibri"/>
              <a:sym typeface="Calibri"/>
            </a:endParaRPr>
          </a:p>
          <a:p>
            <a:pPr indent="-355600" lvl="0" marL="457200" rtl="0" algn="l">
              <a:lnSpc>
                <a:spcPct val="95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Title II</a:t>
            </a:r>
            <a:endParaRPr sz="2000">
              <a:solidFill>
                <a:srgbClr val="000000"/>
              </a:solidFill>
              <a:latin typeface="Calibri"/>
              <a:ea typeface="Calibri"/>
              <a:cs typeface="Calibri"/>
              <a:sym typeface="Calibri"/>
            </a:endParaRPr>
          </a:p>
          <a:p>
            <a:pPr indent="-355600" lvl="0" marL="457200" rtl="0" algn="l">
              <a:lnSpc>
                <a:spcPct val="95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Physical Access to buildings</a:t>
            </a:r>
            <a:endParaRPr sz="2000">
              <a:solidFill>
                <a:srgbClr val="000000"/>
              </a:solidFill>
              <a:latin typeface="Calibri"/>
              <a:ea typeface="Calibri"/>
              <a:cs typeface="Calibri"/>
              <a:sym typeface="Calibri"/>
            </a:endParaRPr>
          </a:p>
          <a:p>
            <a:pPr indent="-355600" lvl="0" marL="457200" rtl="0" algn="l">
              <a:lnSpc>
                <a:spcPct val="95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Effective communication</a:t>
            </a:r>
            <a:endParaRPr sz="2000">
              <a:solidFill>
                <a:srgbClr val="000000"/>
              </a:solidFill>
              <a:latin typeface="Calibri"/>
              <a:ea typeface="Calibri"/>
              <a:cs typeface="Calibri"/>
              <a:sym typeface="Calibri"/>
            </a:endParaRPr>
          </a:p>
          <a:p>
            <a:pPr indent="-355600" lvl="0" marL="457200" rtl="0" algn="l">
              <a:lnSpc>
                <a:spcPct val="95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Libraries must include:</a:t>
            </a:r>
            <a:endParaRPr sz="2000">
              <a:solidFill>
                <a:srgbClr val="000000"/>
              </a:solidFill>
              <a:latin typeface="Calibri"/>
              <a:ea typeface="Calibri"/>
              <a:cs typeface="Calibri"/>
              <a:sym typeface="Calibri"/>
            </a:endParaRPr>
          </a:p>
          <a:p>
            <a:pPr indent="-355600" lvl="1" marL="914400" rtl="0" algn="l">
              <a:lnSpc>
                <a:spcPct val="95000"/>
              </a:lnSpc>
              <a:spcBef>
                <a:spcPts val="1000"/>
              </a:spcBef>
              <a:spcAft>
                <a:spcPts val="1000"/>
              </a:spcAft>
              <a:buClr>
                <a:srgbClr val="000000"/>
              </a:buClr>
              <a:buSzPts val="2000"/>
              <a:buFont typeface="Calibri"/>
              <a:buChar char="○"/>
            </a:pPr>
            <a:r>
              <a:rPr lang="en" sz="2000">
                <a:solidFill>
                  <a:srgbClr val="000000"/>
                </a:solidFill>
                <a:latin typeface="Calibri"/>
                <a:ea typeface="Calibri"/>
                <a:cs typeface="Calibri"/>
                <a:sym typeface="Calibri"/>
              </a:rPr>
              <a:t>Large print and braille books (alternative formats)</a:t>
            </a:r>
            <a:endParaRPr sz="2000">
              <a:solidFill>
                <a:srgbClr val="000000"/>
              </a:solidFill>
              <a:latin typeface="Calibri"/>
              <a:ea typeface="Calibri"/>
              <a:cs typeface="Calibri"/>
              <a:sym typeface="Calibri"/>
            </a:endParaRPr>
          </a:p>
        </p:txBody>
      </p:sp>
      <p:sp>
        <p:nvSpPr>
          <p:cNvPr id="320" name="Google Shape;320;p50"/>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37</a:t>
            </a:r>
            <a:endParaRPr b="1" sz="12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1"/>
          <p:cNvSpPr txBox="1"/>
          <p:nvPr>
            <p:ph type="title"/>
          </p:nvPr>
        </p:nvSpPr>
        <p:spPr>
          <a:xfrm>
            <a:off x="2386800" y="244925"/>
            <a:ext cx="4370400" cy="7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alibri"/>
                <a:ea typeface="Calibri"/>
                <a:cs typeface="Calibri"/>
                <a:sym typeface="Calibri"/>
              </a:rPr>
              <a:t>ADA Library Examples</a:t>
            </a:r>
            <a:endParaRPr b="1" sz="3600">
              <a:latin typeface="Calibri"/>
              <a:ea typeface="Calibri"/>
              <a:cs typeface="Calibri"/>
              <a:sym typeface="Calibri"/>
            </a:endParaRPr>
          </a:p>
        </p:txBody>
      </p:sp>
      <p:sp>
        <p:nvSpPr>
          <p:cNvPr id="326" name="Google Shape;326;p51"/>
          <p:cNvSpPr txBox="1"/>
          <p:nvPr>
            <p:ph idx="1" type="body"/>
          </p:nvPr>
        </p:nvSpPr>
        <p:spPr>
          <a:xfrm>
            <a:off x="311700" y="1310775"/>
            <a:ext cx="8520600" cy="33060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Tables at the library should have 27 inch high clearance and 19 inches of depth.</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Space between furniture should be 40 inches.</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The top row at the stacks shouldn’t be higher than 48 inches.</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Aisle should have at least 36 inches of clearance but 42 inches is preferred.</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Service desks (reference, check out, etc.) shouldn’t be higher than 36 inches.</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The floor should be smooth and bump free.</a:t>
            </a:r>
            <a:endParaRPr sz="2000">
              <a:solidFill>
                <a:srgbClr val="000000"/>
              </a:solidFill>
              <a:latin typeface="Calibri"/>
              <a:ea typeface="Calibri"/>
              <a:cs typeface="Calibri"/>
              <a:sym typeface="Calibri"/>
            </a:endParaRPr>
          </a:p>
        </p:txBody>
      </p:sp>
      <p:sp>
        <p:nvSpPr>
          <p:cNvPr id="327" name="Google Shape;327;p51"/>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38</a:t>
            </a:r>
            <a:endParaRPr b="1"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2339400" y="250900"/>
            <a:ext cx="4465200" cy="7572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b="1" lang="en" sz="4000">
                <a:latin typeface="Calibri"/>
                <a:ea typeface="Calibri"/>
                <a:cs typeface="Calibri"/>
                <a:sym typeface="Calibri"/>
              </a:rPr>
              <a:t>Learning Objectives</a:t>
            </a:r>
            <a:endParaRPr sz="4000">
              <a:latin typeface="Calibri"/>
              <a:ea typeface="Calibri"/>
              <a:cs typeface="Calibri"/>
              <a:sym typeface="Calibri"/>
            </a:endParaRPr>
          </a:p>
        </p:txBody>
      </p:sp>
      <p:sp>
        <p:nvSpPr>
          <p:cNvPr id="76" name="Google Shape;76;p16"/>
          <p:cNvSpPr txBox="1"/>
          <p:nvPr>
            <p:ph idx="1" type="body"/>
          </p:nvPr>
        </p:nvSpPr>
        <p:spPr>
          <a:xfrm>
            <a:off x="311700" y="1635000"/>
            <a:ext cx="8520600" cy="2350500"/>
          </a:xfrm>
          <a:prstGeom prst="rect">
            <a:avLst/>
          </a:prstGeom>
        </p:spPr>
        <p:txBody>
          <a:bodyPr anchorCtr="0" anchor="t" bIns="91425" lIns="91425" spcFirstLastPara="1" rIns="91425" wrap="square" tIns="91425">
            <a:normAutofit/>
          </a:bodyPr>
          <a:lstStyle/>
          <a:p>
            <a:pPr indent="-355600" lvl="0" marL="457200" rtl="0" algn="l">
              <a:spcBef>
                <a:spcPts val="1000"/>
              </a:spcBef>
              <a:spcAft>
                <a:spcPts val="0"/>
              </a:spcAft>
              <a:buClr>
                <a:srgbClr val="000000"/>
              </a:buClr>
              <a:buSzPts val="2000"/>
              <a:buFont typeface="Calibri"/>
              <a:buAutoNum type="arabicPeriod"/>
            </a:pPr>
            <a:r>
              <a:rPr b="1" lang="en" sz="2000">
                <a:solidFill>
                  <a:srgbClr val="000000"/>
                </a:solidFill>
                <a:latin typeface="Calibri"/>
                <a:ea typeface="Calibri"/>
                <a:cs typeface="Calibri"/>
                <a:sym typeface="Calibri"/>
              </a:rPr>
              <a:t>Understand</a:t>
            </a:r>
            <a:r>
              <a:rPr lang="en" sz="2000">
                <a:solidFill>
                  <a:srgbClr val="000000"/>
                </a:solidFill>
                <a:latin typeface="Calibri"/>
                <a:ea typeface="Calibri"/>
                <a:cs typeface="Calibri"/>
                <a:sym typeface="Calibri"/>
              </a:rPr>
              <a:t> the importance of treating others with respect and dignity.</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b="1" lang="en" sz="2000">
                <a:solidFill>
                  <a:srgbClr val="000000"/>
                </a:solidFill>
                <a:latin typeface="Calibri"/>
                <a:ea typeface="Calibri"/>
                <a:cs typeface="Calibri"/>
                <a:sym typeface="Calibri"/>
              </a:rPr>
              <a:t>Develop</a:t>
            </a:r>
            <a:r>
              <a:rPr lang="en" sz="2000">
                <a:solidFill>
                  <a:srgbClr val="000000"/>
                </a:solidFill>
                <a:latin typeface="Calibri"/>
                <a:ea typeface="Calibri"/>
                <a:cs typeface="Calibri"/>
                <a:sym typeface="Calibri"/>
              </a:rPr>
              <a:t> a basic understanding of Universal Design and Universal Design for Learning.</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b="1" lang="en" sz="2000">
                <a:solidFill>
                  <a:srgbClr val="000000"/>
                </a:solidFill>
                <a:latin typeface="Calibri"/>
                <a:ea typeface="Calibri"/>
                <a:cs typeface="Calibri"/>
                <a:sym typeface="Calibri"/>
              </a:rPr>
              <a:t>Apply</a:t>
            </a:r>
            <a:r>
              <a:rPr lang="en" sz="2000">
                <a:solidFill>
                  <a:srgbClr val="000000"/>
                </a:solidFill>
                <a:latin typeface="Calibri"/>
                <a:ea typeface="Calibri"/>
                <a:cs typeface="Calibri"/>
                <a:sym typeface="Calibri"/>
              </a:rPr>
              <a:t> what you have learned to programs at your library.</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b="1" lang="en" sz="2000">
                <a:solidFill>
                  <a:srgbClr val="000000"/>
                </a:solidFill>
                <a:latin typeface="Calibri"/>
                <a:ea typeface="Calibri"/>
                <a:cs typeface="Calibri"/>
                <a:sym typeface="Calibri"/>
              </a:rPr>
              <a:t>Identify</a:t>
            </a:r>
            <a:r>
              <a:rPr lang="en" sz="2000">
                <a:solidFill>
                  <a:srgbClr val="000000"/>
                </a:solidFill>
                <a:latin typeface="Calibri"/>
                <a:ea typeface="Calibri"/>
                <a:cs typeface="Calibri"/>
                <a:sym typeface="Calibri"/>
              </a:rPr>
              <a:t> barriers to library access and provide solutions to your library.</a:t>
            </a:r>
            <a:endParaRPr sz="2000">
              <a:solidFill>
                <a:srgbClr val="000000"/>
              </a:solidFill>
              <a:latin typeface="Calibri"/>
              <a:ea typeface="Calibri"/>
              <a:cs typeface="Calibri"/>
              <a:sym typeface="Calibri"/>
            </a:endParaRPr>
          </a:p>
        </p:txBody>
      </p:sp>
      <p:sp>
        <p:nvSpPr>
          <p:cNvPr id="77" name="Google Shape;77;p16"/>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a:t>
            </a:r>
            <a:endParaRPr b="1" sz="12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2"/>
          <p:cNvSpPr txBox="1"/>
          <p:nvPr>
            <p:ph idx="1" type="body"/>
          </p:nvPr>
        </p:nvSpPr>
        <p:spPr>
          <a:xfrm>
            <a:off x="311700" y="4077200"/>
            <a:ext cx="8520600" cy="781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000" u="sng">
                <a:solidFill>
                  <a:schemeClr val="dk1"/>
                </a:solidFill>
                <a:highlight>
                  <a:srgbClr val="FFFFFF"/>
                </a:highlight>
                <a:latin typeface="Calibri"/>
                <a:ea typeface="Calibri"/>
                <a:cs typeface="Calibri"/>
                <a:sym typeface="Calibri"/>
              </a:rPr>
              <a:t>Video</a:t>
            </a:r>
            <a:r>
              <a:rPr lang="en" sz="2000">
                <a:solidFill>
                  <a:schemeClr val="dk1"/>
                </a:solidFill>
                <a:highlight>
                  <a:srgbClr val="FFFFFF"/>
                </a:highlight>
                <a:latin typeface="Calibri"/>
                <a:ea typeface="Calibri"/>
                <a:cs typeface="Calibri"/>
                <a:sym typeface="Calibri"/>
              </a:rPr>
              <a:t>: “30 years after ADA's passage, what it means to these Americans with disabilities.” (5:38)  - </a:t>
            </a:r>
            <a:r>
              <a:rPr lang="en" sz="2000" u="sng">
                <a:solidFill>
                  <a:schemeClr val="hlink"/>
                </a:solidFill>
                <a:highlight>
                  <a:srgbClr val="FFFFFF"/>
                </a:highlight>
                <a:latin typeface="Calibri"/>
                <a:ea typeface="Calibri"/>
                <a:cs typeface="Calibri"/>
                <a:sym typeface="Calibri"/>
                <a:hlinkClick r:id="rId3"/>
              </a:rPr>
              <a:t>Link to the "30 Years After" Video</a:t>
            </a:r>
            <a:endParaRPr sz="2000">
              <a:solidFill>
                <a:srgbClr val="000000"/>
              </a:solidFill>
              <a:latin typeface="Calibri"/>
              <a:ea typeface="Calibri"/>
              <a:cs typeface="Calibri"/>
              <a:sym typeface="Calibri"/>
            </a:endParaRPr>
          </a:p>
        </p:txBody>
      </p:sp>
      <p:pic>
        <p:nvPicPr>
          <p:cNvPr descr="Screenshot of a YouTube video titled &quot;30 years after ADA's passage, what it means to these Americans with disabilities.&quot;" id="333" name="Google Shape;333;p52" title="30 Years After ADA Video Screenshot"/>
          <p:cNvPicPr preferRelativeResize="0"/>
          <p:nvPr/>
        </p:nvPicPr>
        <p:blipFill rotWithShape="1">
          <a:blip r:embed="rId4">
            <a:alphaModFix/>
          </a:blip>
          <a:srcRect b="3792" l="0" r="27488" t="8817"/>
          <a:stretch/>
        </p:blipFill>
        <p:spPr>
          <a:xfrm>
            <a:off x="2429813" y="854700"/>
            <a:ext cx="4284374" cy="2904401"/>
          </a:xfrm>
          <a:prstGeom prst="rect">
            <a:avLst/>
          </a:prstGeom>
          <a:noFill/>
          <a:ln>
            <a:noFill/>
          </a:ln>
        </p:spPr>
      </p:pic>
      <p:sp>
        <p:nvSpPr>
          <p:cNvPr id="334" name="Google Shape;334;p52"/>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39</a:t>
            </a:r>
            <a:endParaRPr b="1" sz="1200"/>
          </a:p>
        </p:txBody>
      </p:sp>
      <p:sp>
        <p:nvSpPr>
          <p:cNvPr id="335" name="Google Shape;335;p52"/>
          <p:cNvSpPr txBox="1"/>
          <p:nvPr/>
        </p:nvSpPr>
        <p:spPr>
          <a:xfrm>
            <a:off x="1837400" y="115800"/>
            <a:ext cx="5592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latin typeface="Calibri"/>
                <a:ea typeface="Calibri"/>
                <a:cs typeface="Calibri"/>
                <a:sym typeface="Calibri"/>
              </a:rPr>
              <a:t>30 Years After ADA Video</a:t>
            </a:r>
            <a:endParaRPr b="1" sz="400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3"/>
          <p:cNvSpPr txBox="1"/>
          <p:nvPr>
            <p:ph type="title"/>
          </p:nvPr>
        </p:nvSpPr>
        <p:spPr>
          <a:xfrm>
            <a:off x="3294750" y="318450"/>
            <a:ext cx="2554500" cy="71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Activity #1</a:t>
            </a:r>
            <a:endParaRPr b="1" sz="4000">
              <a:latin typeface="Calibri"/>
              <a:ea typeface="Calibri"/>
              <a:cs typeface="Calibri"/>
              <a:sym typeface="Calibri"/>
            </a:endParaRPr>
          </a:p>
        </p:txBody>
      </p:sp>
      <p:sp>
        <p:nvSpPr>
          <p:cNvPr id="341" name="Google Shape;341;p53"/>
          <p:cNvSpPr txBox="1"/>
          <p:nvPr>
            <p:ph idx="1" type="body"/>
          </p:nvPr>
        </p:nvSpPr>
        <p:spPr>
          <a:xfrm>
            <a:off x="311700" y="1291275"/>
            <a:ext cx="8520600" cy="3228600"/>
          </a:xfrm>
          <a:prstGeom prst="rect">
            <a:avLst/>
          </a:prstGeom>
        </p:spPr>
        <p:txBody>
          <a:bodyPr anchorCtr="0" anchor="t" bIns="91425" lIns="91425" spcFirstLastPara="1" rIns="91425" wrap="square" tIns="91425">
            <a:normAutofit/>
          </a:bodyPr>
          <a:lstStyle/>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Break into small (3-5 people) discussion groups (group size depends on the number of people attending).</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Five questions will be shown on the PowerPoint slide and on Activity Worksheet #1.</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Choose one group member to be the recorder. At the end of this activity, that person will present your ideas to the larger group.</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Regroup after 15-20 minutes the groups will come back together, and a speaker for each group will discuss what the group decided and why.</a:t>
            </a:r>
            <a:endParaRPr sz="2000">
              <a:solidFill>
                <a:srgbClr val="000000"/>
              </a:solidFill>
              <a:latin typeface="Calibri"/>
              <a:ea typeface="Calibri"/>
              <a:cs typeface="Calibri"/>
              <a:sym typeface="Calibri"/>
            </a:endParaRPr>
          </a:p>
        </p:txBody>
      </p:sp>
      <p:sp>
        <p:nvSpPr>
          <p:cNvPr id="342" name="Google Shape;342;p53"/>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40</a:t>
            </a:r>
            <a:endParaRPr b="1" sz="12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4"/>
          <p:cNvSpPr txBox="1"/>
          <p:nvPr>
            <p:ph type="title"/>
          </p:nvPr>
        </p:nvSpPr>
        <p:spPr>
          <a:xfrm>
            <a:off x="1087175" y="2295575"/>
            <a:ext cx="24531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7000">
                <a:latin typeface="Calibri"/>
                <a:ea typeface="Calibri"/>
                <a:cs typeface="Calibri"/>
                <a:sym typeface="Calibri"/>
              </a:rPr>
              <a:t>Break</a:t>
            </a:r>
            <a:endParaRPr b="1" sz="7000">
              <a:latin typeface="Calibri"/>
              <a:ea typeface="Calibri"/>
              <a:cs typeface="Calibri"/>
              <a:sym typeface="Calibri"/>
            </a:endParaRPr>
          </a:p>
        </p:txBody>
      </p:sp>
      <p:pic>
        <p:nvPicPr>
          <p:cNvPr descr="Stock photo of a coffee mug. Mug is black with black steam." id="348" name="Google Shape;348;p54" title="Coffee Mug"/>
          <p:cNvPicPr preferRelativeResize="0"/>
          <p:nvPr/>
        </p:nvPicPr>
        <p:blipFill>
          <a:blip r:embed="rId3">
            <a:alphaModFix/>
          </a:blip>
          <a:stretch>
            <a:fillRect/>
          </a:stretch>
        </p:blipFill>
        <p:spPr>
          <a:xfrm>
            <a:off x="5121225" y="696974"/>
            <a:ext cx="2949876" cy="3749600"/>
          </a:xfrm>
          <a:prstGeom prst="rect">
            <a:avLst/>
          </a:prstGeom>
          <a:noFill/>
          <a:ln>
            <a:noFill/>
          </a:ln>
        </p:spPr>
      </p:pic>
      <p:sp>
        <p:nvSpPr>
          <p:cNvPr id="349" name="Google Shape;349;p54"/>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41</a:t>
            </a:r>
            <a:endParaRPr b="1" sz="1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5"/>
          <p:cNvSpPr txBox="1"/>
          <p:nvPr>
            <p:ph type="title"/>
          </p:nvPr>
        </p:nvSpPr>
        <p:spPr>
          <a:xfrm>
            <a:off x="1893750" y="1872150"/>
            <a:ext cx="5356500" cy="139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5000" u="sng">
                <a:latin typeface="Calibri"/>
                <a:ea typeface="Calibri"/>
                <a:cs typeface="Calibri"/>
                <a:sym typeface="Calibri"/>
              </a:rPr>
              <a:t>APPLYING LIBRARY ACCESSIBILITY</a:t>
            </a:r>
            <a:endParaRPr b="1" sz="5000" u="sng">
              <a:latin typeface="Calibri"/>
              <a:ea typeface="Calibri"/>
              <a:cs typeface="Calibri"/>
              <a:sym typeface="Calibri"/>
            </a:endParaRPr>
          </a:p>
        </p:txBody>
      </p:sp>
      <p:sp>
        <p:nvSpPr>
          <p:cNvPr id="355" name="Google Shape;355;p55"/>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42</a:t>
            </a:r>
            <a:endParaRPr b="1" sz="12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6"/>
          <p:cNvSpPr txBox="1"/>
          <p:nvPr>
            <p:ph type="title"/>
          </p:nvPr>
        </p:nvSpPr>
        <p:spPr>
          <a:xfrm>
            <a:off x="2194650" y="2045250"/>
            <a:ext cx="4754700" cy="105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latin typeface="Calibri"/>
                <a:ea typeface="Calibri"/>
                <a:cs typeface="Calibri"/>
                <a:sym typeface="Calibri"/>
              </a:rPr>
              <a:t>Universal Design</a:t>
            </a:r>
            <a:endParaRPr b="1" sz="5000">
              <a:latin typeface="Calibri"/>
              <a:ea typeface="Calibri"/>
              <a:cs typeface="Calibri"/>
              <a:sym typeface="Calibri"/>
            </a:endParaRPr>
          </a:p>
        </p:txBody>
      </p:sp>
      <p:sp>
        <p:nvSpPr>
          <p:cNvPr id="361" name="Google Shape;361;p56"/>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43</a:t>
            </a:r>
            <a:endParaRPr b="1" sz="12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7"/>
          <p:cNvSpPr txBox="1"/>
          <p:nvPr>
            <p:ph type="title"/>
          </p:nvPr>
        </p:nvSpPr>
        <p:spPr>
          <a:xfrm>
            <a:off x="882300" y="329225"/>
            <a:ext cx="7379400" cy="79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Project </a:t>
            </a:r>
            <a:r>
              <a:rPr b="1" lang="en" sz="4000">
                <a:latin typeface="Calibri"/>
                <a:ea typeface="Calibri"/>
                <a:cs typeface="Calibri"/>
                <a:sym typeface="Calibri"/>
              </a:rPr>
              <a:t>ENABLE</a:t>
            </a:r>
            <a:r>
              <a:rPr b="1" lang="en" sz="4000">
                <a:latin typeface="Calibri"/>
                <a:ea typeface="Calibri"/>
                <a:cs typeface="Calibri"/>
                <a:sym typeface="Calibri"/>
              </a:rPr>
              <a:t> - </a:t>
            </a:r>
            <a:r>
              <a:rPr b="1" lang="en" sz="4000">
                <a:latin typeface="Calibri"/>
                <a:ea typeface="Calibri"/>
                <a:cs typeface="Calibri"/>
                <a:sym typeface="Calibri"/>
              </a:rPr>
              <a:t>Challenge</a:t>
            </a:r>
            <a:r>
              <a:rPr b="1" lang="en" sz="4000">
                <a:latin typeface="Calibri"/>
                <a:ea typeface="Calibri"/>
                <a:cs typeface="Calibri"/>
                <a:sym typeface="Calibri"/>
              </a:rPr>
              <a:t> Video</a:t>
            </a:r>
            <a:endParaRPr b="1" sz="4000">
              <a:latin typeface="Calibri"/>
              <a:ea typeface="Calibri"/>
              <a:cs typeface="Calibri"/>
              <a:sym typeface="Calibri"/>
            </a:endParaRPr>
          </a:p>
        </p:txBody>
      </p:sp>
      <p:sp>
        <p:nvSpPr>
          <p:cNvPr id="367" name="Google Shape;367;p57"/>
          <p:cNvSpPr txBox="1"/>
          <p:nvPr>
            <p:ph idx="1" type="body"/>
          </p:nvPr>
        </p:nvSpPr>
        <p:spPr>
          <a:xfrm>
            <a:off x="1162050" y="4120450"/>
            <a:ext cx="6819900" cy="9555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000" u="sng">
                <a:solidFill>
                  <a:schemeClr val="dk1"/>
                </a:solidFill>
                <a:latin typeface="Calibri"/>
                <a:ea typeface="Calibri"/>
                <a:cs typeface="Calibri"/>
                <a:sym typeface="Calibri"/>
              </a:rPr>
              <a:t>Video</a:t>
            </a:r>
            <a:r>
              <a:rPr lang="en" sz="2000">
                <a:solidFill>
                  <a:schemeClr val="dk1"/>
                </a:solidFill>
                <a:latin typeface="Calibri"/>
                <a:ea typeface="Calibri"/>
                <a:cs typeface="Calibri"/>
                <a:sym typeface="Calibri"/>
              </a:rPr>
              <a:t>: The Challenge: Charlotte Moman - Lack of Training (3:49)</a:t>
            </a:r>
            <a:endParaRPr sz="2000">
              <a:solidFill>
                <a:schemeClr val="dk1"/>
              </a:solidFill>
              <a:latin typeface="Calibri"/>
              <a:ea typeface="Calibri"/>
              <a:cs typeface="Calibri"/>
              <a:sym typeface="Calibri"/>
            </a:endParaRPr>
          </a:p>
          <a:p>
            <a:pPr indent="0" lvl="0" marL="0" rtl="0" algn="ctr">
              <a:spcBef>
                <a:spcPts val="1200"/>
              </a:spcBef>
              <a:spcAft>
                <a:spcPts val="1200"/>
              </a:spcAft>
              <a:buNone/>
            </a:pPr>
            <a:r>
              <a:rPr lang="en" sz="2000" u="sng">
                <a:solidFill>
                  <a:schemeClr val="hlink"/>
                </a:solidFill>
                <a:latin typeface="Calibri"/>
                <a:ea typeface="Calibri"/>
                <a:cs typeface="Calibri"/>
                <a:sym typeface="Calibri"/>
                <a:hlinkClick r:id="rId3"/>
              </a:rPr>
              <a:t>Link to Challenge Video</a:t>
            </a:r>
            <a:endParaRPr sz="2000">
              <a:solidFill>
                <a:schemeClr val="dk1"/>
              </a:solidFill>
              <a:latin typeface="Calibri"/>
              <a:ea typeface="Calibri"/>
              <a:cs typeface="Calibri"/>
              <a:sym typeface="Calibri"/>
            </a:endParaRPr>
          </a:p>
        </p:txBody>
      </p:sp>
      <p:pic>
        <p:nvPicPr>
          <p:cNvPr descr="Screenshot of Charlotte Moman's Challenge Video." id="368" name="Google Shape;368;p57" title="Project ENABLE - Challenge Video Screenshot"/>
          <p:cNvPicPr preferRelativeResize="0"/>
          <p:nvPr/>
        </p:nvPicPr>
        <p:blipFill rotWithShape="1">
          <a:blip r:embed="rId4">
            <a:alphaModFix/>
          </a:blip>
          <a:srcRect b="10197" l="14859" r="15112" t="11420"/>
          <a:stretch/>
        </p:blipFill>
        <p:spPr>
          <a:xfrm>
            <a:off x="2263325" y="1118225"/>
            <a:ext cx="4617346" cy="2907049"/>
          </a:xfrm>
          <a:prstGeom prst="rect">
            <a:avLst/>
          </a:prstGeom>
          <a:noFill/>
          <a:ln>
            <a:noFill/>
          </a:ln>
        </p:spPr>
      </p:pic>
      <p:sp>
        <p:nvSpPr>
          <p:cNvPr id="369" name="Google Shape;369;p57"/>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44</a:t>
            </a:r>
            <a:endParaRPr b="1" sz="12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8"/>
          <p:cNvSpPr txBox="1"/>
          <p:nvPr>
            <p:ph idx="1" type="body"/>
          </p:nvPr>
        </p:nvSpPr>
        <p:spPr>
          <a:xfrm>
            <a:off x="2251500" y="4284525"/>
            <a:ext cx="46410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en" sz="2000">
                <a:solidFill>
                  <a:schemeClr val="dk1"/>
                </a:solidFill>
                <a:latin typeface="Calibri"/>
                <a:ea typeface="Calibri"/>
                <a:cs typeface="Calibri"/>
                <a:sym typeface="Calibri"/>
              </a:rPr>
              <a:t>What would you do to solve this problem?</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375" name="Google Shape;375;p58" title="Question/Discussion (#7) Photo"/>
          <p:cNvPicPr preferRelativeResize="0"/>
          <p:nvPr/>
        </p:nvPicPr>
        <p:blipFill>
          <a:blip r:embed="rId3">
            <a:alphaModFix/>
          </a:blip>
          <a:stretch>
            <a:fillRect/>
          </a:stretch>
        </p:blipFill>
        <p:spPr>
          <a:xfrm>
            <a:off x="3023275" y="1023038"/>
            <a:ext cx="3097426" cy="3097426"/>
          </a:xfrm>
          <a:prstGeom prst="rect">
            <a:avLst/>
          </a:prstGeom>
          <a:noFill/>
          <a:ln>
            <a:noFill/>
          </a:ln>
        </p:spPr>
      </p:pic>
      <p:sp>
        <p:nvSpPr>
          <p:cNvPr id="376" name="Google Shape;376;p58"/>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45</a:t>
            </a:r>
            <a:endParaRPr b="1" sz="1200"/>
          </a:p>
        </p:txBody>
      </p:sp>
      <p:sp>
        <p:nvSpPr>
          <p:cNvPr id="377" name="Google Shape;377;p58"/>
          <p:cNvSpPr txBox="1"/>
          <p:nvPr/>
        </p:nvSpPr>
        <p:spPr>
          <a:xfrm>
            <a:off x="2842650" y="222650"/>
            <a:ext cx="34587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935"/>
              <a:buFont typeface="Arial"/>
              <a:buNone/>
            </a:pPr>
            <a:r>
              <a:rPr b="1" lang="en" sz="4000">
                <a:solidFill>
                  <a:schemeClr val="dk1"/>
                </a:solidFill>
                <a:latin typeface="Calibri"/>
                <a:ea typeface="Calibri"/>
                <a:cs typeface="Calibri"/>
                <a:sym typeface="Calibri"/>
              </a:rPr>
              <a:t>Discussion (#7)</a:t>
            </a:r>
            <a:endParaRPr b="1" sz="4000">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9"/>
          <p:cNvSpPr txBox="1"/>
          <p:nvPr>
            <p:ph type="title"/>
          </p:nvPr>
        </p:nvSpPr>
        <p:spPr>
          <a:xfrm>
            <a:off x="969150" y="222125"/>
            <a:ext cx="7205700" cy="79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Project ENABLE - Solutions Video</a:t>
            </a:r>
            <a:endParaRPr b="1" sz="4000">
              <a:latin typeface="Calibri"/>
              <a:ea typeface="Calibri"/>
              <a:cs typeface="Calibri"/>
              <a:sym typeface="Calibri"/>
            </a:endParaRPr>
          </a:p>
        </p:txBody>
      </p:sp>
      <p:sp>
        <p:nvSpPr>
          <p:cNvPr id="383" name="Google Shape;383;p59"/>
          <p:cNvSpPr txBox="1"/>
          <p:nvPr>
            <p:ph idx="1" type="body"/>
          </p:nvPr>
        </p:nvSpPr>
        <p:spPr>
          <a:xfrm>
            <a:off x="1359900" y="4043400"/>
            <a:ext cx="6424200" cy="9651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000" u="sng">
                <a:solidFill>
                  <a:srgbClr val="000000"/>
                </a:solidFill>
                <a:latin typeface="Calibri"/>
                <a:ea typeface="Calibri"/>
                <a:cs typeface="Calibri"/>
                <a:sym typeface="Calibri"/>
              </a:rPr>
              <a:t>Video</a:t>
            </a:r>
            <a:r>
              <a:rPr lang="en" sz="2000">
                <a:solidFill>
                  <a:srgbClr val="000000"/>
                </a:solidFill>
                <a:latin typeface="Calibri"/>
                <a:ea typeface="Calibri"/>
                <a:cs typeface="Calibri"/>
                <a:sym typeface="Calibri"/>
              </a:rPr>
              <a:t>: A Solution: Charlotte Moman - Lack of Training (8:36)</a:t>
            </a:r>
            <a:endParaRPr sz="2000">
              <a:solidFill>
                <a:srgbClr val="000000"/>
              </a:solidFill>
              <a:latin typeface="Calibri"/>
              <a:ea typeface="Calibri"/>
              <a:cs typeface="Calibri"/>
              <a:sym typeface="Calibri"/>
            </a:endParaRPr>
          </a:p>
          <a:p>
            <a:pPr indent="0" lvl="0" marL="0" rtl="0" algn="ctr">
              <a:spcBef>
                <a:spcPts val="1200"/>
              </a:spcBef>
              <a:spcAft>
                <a:spcPts val="1200"/>
              </a:spcAft>
              <a:buNone/>
            </a:pPr>
            <a:r>
              <a:rPr lang="en" sz="2000" u="sng">
                <a:solidFill>
                  <a:schemeClr val="hlink"/>
                </a:solidFill>
                <a:latin typeface="Calibri"/>
                <a:ea typeface="Calibri"/>
                <a:cs typeface="Calibri"/>
                <a:sym typeface="Calibri"/>
                <a:hlinkClick r:id="rId3"/>
              </a:rPr>
              <a:t>Link to Solutions Video</a:t>
            </a:r>
            <a:endParaRPr sz="2000">
              <a:solidFill>
                <a:srgbClr val="000000"/>
              </a:solidFill>
              <a:latin typeface="Calibri"/>
              <a:ea typeface="Calibri"/>
              <a:cs typeface="Calibri"/>
              <a:sym typeface="Calibri"/>
            </a:endParaRPr>
          </a:p>
        </p:txBody>
      </p:sp>
      <p:pic>
        <p:nvPicPr>
          <p:cNvPr id="384" name="Google Shape;384;p59"/>
          <p:cNvPicPr preferRelativeResize="0"/>
          <p:nvPr/>
        </p:nvPicPr>
        <p:blipFill rotWithShape="1">
          <a:blip r:embed="rId4">
            <a:alphaModFix/>
          </a:blip>
          <a:srcRect b="9520" l="14478" r="14825" t="10747"/>
          <a:stretch/>
        </p:blipFill>
        <p:spPr>
          <a:xfrm>
            <a:off x="2347663" y="1017725"/>
            <a:ext cx="4448674" cy="2822375"/>
          </a:xfrm>
          <a:prstGeom prst="rect">
            <a:avLst/>
          </a:prstGeom>
          <a:noFill/>
          <a:ln>
            <a:noFill/>
          </a:ln>
        </p:spPr>
      </p:pic>
      <p:sp>
        <p:nvSpPr>
          <p:cNvPr id="385" name="Google Shape;385;p59"/>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46</a:t>
            </a:r>
            <a:endParaRPr b="1" sz="12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0"/>
          <p:cNvSpPr txBox="1"/>
          <p:nvPr>
            <p:ph type="title"/>
          </p:nvPr>
        </p:nvSpPr>
        <p:spPr>
          <a:xfrm>
            <a:off x="2719200" y="243550"/>
            <a:ext cx="3705600" cy="7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Universal Design</a:t>
            </a:r>
            <a:endParaRPr b="1" sz="4000">
              <a:latin typeface="Calibri"/>
              <a:ea typeface="Calibri"/>
              <a:cs typeface="Calibri"/>
              <a:sym typeface="Calibri"/>
            </a:endParaRPr>
          </a:p>
        </p:txBody>
      </p:sp>
      <p:sp>
        <p:nvSpPr>
          <p:cNvPr id="391" name="Google Shape;391;p60"/>
          <p:cNvSpPr txBox="1"/>
          <p:nvPr>
            <p:ph idx="1" type="body"/>
          </p:nvPr>
        </p:nvSpPr>
        <p:spPr>
          <a:xfrm>
            <a:off x="311700" y="1263850"/>
            <a:ext cx="8520600" cy="343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Universal Design takes the best concepts from Barrier-Free Design and Accessible Design and combines them.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 sz="2000">
                <a:solidFill>
                  <a:schemeClr val="dk1"/>
                </a:solidFill>
                <a:latin typeface="Calibri"/>
                <a:ea typeface="Calibri"/>
                <a:cs typeface="Calibri"/>
                <a:sym typeface="Calibri"/>
              </a:rPr>
              <a:t>Universal Design refers to creating products and facilities usable by a wide range of people with varying ability levels.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 sz="2000">
                <a:solidFill>
                  <a:schemeClr val="dk1"/>
                </a:solidFill>
                <a:latin typeface="Calibri"/>
                <a:ea typeface="Calibri"/>
                <a:cs typeface="Calibri"/>
                <a:sym typeface="Calibri"/>
              </a:rPr>
              <a:t>It is intended to benefit all users by making interaction and use comfortable, safe, and accessible. </a:t>
            </a:r>
            <a:endParaRPr sz="2800">
              <a:solidFill>
                <a:schemeClr val="dk1"/>
              </a:solidFill>
              <a:latin typeface="Calibri"/>
              <a:ea typeface="Calibri"/>
              <a:cs typeface="Calibri"/>
              <a:sym typeface="Calibri"/>
            </a:endParaRPr>
          </a:p>
        </p:txBody>
      </p:sp>
      <p:sp>
        <p:nvSpPr>
          <p:cNvPr id="392" name="Google Shape;392;p60"/>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47</a:t>
            </a:r>
            <a:endParaRPr b="1" sz="12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1"/>
          <p:cNvSpPr txBox="1"/>
          <p:nvPr>
            <p:ph type="title"/>
          </p:nvPr>
        </p:nvSpPr>
        <p:spPr>
          <a:xfrm>
            <a:off x="1548150" y="308800"/>
            <a:ext cx="6047700" cy="8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Universal Design Examples</a:t>
            </a:r>
            <a:endParaRPr b="1" sz="4000">
              <a:latin typeface="Calibri"/>
              <a:ea typeface="Calibri"/>
              <a:cs typeface="Calibri"/>
              <a:sym typeface="Calibri"/>
            </a:endParaRPr>
          </a:p>
        </p:txBody>
      </p:sp>
      <p:sp>
        <p:nvSpPr>
          <p:cNvPr id="398" name="Google Shape;398;p61"/>
          <p:cNvSpPr txBox="1"/>
          <p:nvPr>
            <p:ph idx="1" type="body"/>
          </p:nvPr>
        </p:nvSpPr>
        <p:spPr>
          <a:xfrm>
            <a:off x="311700" y="2011350"/>
            <a:ext cx="8520600" cy="21381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935"/>
              <a:buFont typeface="Arial"/>
              <a:buNone/>
            </a:pPr>
            <a:r>
              <a:rPr lang="en" sz="2000">
                <a:solidFill>
                  <a:schemeClr val="dk1"/>
                </a:solidFill>
                <a:latin typeface="Calibri"/>
                <a:ea typeface="Calibri"/>
                <a:cs typeface="Calibri"/>
                <a:sym typeface="Calibri"/>
              </a:rPr>
              <a:t>Some examples are:</a:t>
            </a:r>
            <a:endParaRPr sz="2000">
              <a:solidFill>
                <a:schemeClr val="dk1"/>
              </a:solidFill>
              <a:latin typeface="Calibri"/>
              <a:ea typeface="Calibri"/>
              <a:cs typeface="Calibri"/>
              <a:sym typeface="Calibri"/>
            </a:endParaRPr>
          </a:p>
          <a:p>
            <a:pPr indent="-355600" lvl="0" marL="457200" rtl="0" algn="l">
              <a:lnSpc>
                <a:spcPct val="95000"/>
              </a:lnSpc>
              <a:spcBef>
                <a:spcPts val="12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Lighting should be warm; don’t use fluorescents</a:t>
            </a:r>
            <a:endParaRPr sz="2000">
              <a:solidFill>
                <a:schemeClr val="dk1"/>
              </a:solidFill>
              <a:latin typeface="Calibri"/>
              <a:ea typeface="Calibri"/>
              <a:cs typeface="Calibri"/>
              <a:sym typeface="Calibri"/>
            </a:endParaRPr>
          </a:p>
          <a:p>
            <a:pPr indent="-355600" lvl="0" marL="457200" rtl="0" algn="l">
              <a:lnSpc>
                <a:spcPct val="9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Use colors that can be identified by people with all types of color vision</a:t>
            </a:r>
            <a:endParaRPr sz="2000">
              <a:solidFill>
                <a:schemeClr val="dk1"/>
              </a:solidFill>
              <a:latin typeface="Calibri"/>
              <a:ea typeface="Calibri"/>
              <a:cs typeface="Calibri"/>
              <a:sym typeface="Calibri"/>
            </a:endParaRPr>
          </a:p>
          <a:p>
            <a:pPr indent="-355600" lvl="0" marL="457200" rtl="0" algn="l">
              <a:lnSpc>
                <a:spcPct val="9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Present information in different forms (text, audio, visual, etc.)</a:t>
            </a:r>
            <a:endParaRPr>
              <a:latin typeface="Calibri"/>
              <a:ea typeface="Calibri"/>
              <a:cs typeface="Calibri"/>
              <a:sym typeface="Calibri"/>
            </a:endParaRPr>
          </a:p>
        </p:txBody>
      </p:sp>
      <p:sp>
        <p:nvSpPr>
          <p:cNvPr id="399" name="Google Shape;399;p61"/>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48</a:t>
            </a:r>
            <a:endParaRPr b="1"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656700" y="212300"/>
            <a:ext cx="1830600" cy="7572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b="1" lang="en" sz="4000">
                <a:latin typeface="Calibri"/>
                <a:ea typeface="Calibri"/>
                <a:cs typeface="Calibri"/>
                <a:sym typeface="Calibri"/>
              </a:rPr>
              <a:t>Agenda</a:t>
            </a:r>
            <a:endParaRPr sz="4000">
              <a:latin typeface="Calibri"/>
              <a:ea typeface="Calibri"/>
              <a:cs typeface="Calibri"/>
              <a:sym typeface="Calibri"/>
            </a:endParaRPr>
          </a:p>
        </p:txBody>
      </p:sp>
      <p:sp>
        <p:nvSpPr>
          <p:cNvPr id="83" name="Google Shape;83;p17"/>
          <p:cNvSpPr txBox="1"/>
          <p:nvPr>
            <p:ph idx="1" type="body"/>
          </p:nvPr>
        </p:nvSpPr>
        <p:spPr>
          <a:xfrm>
            <a:off x="311700" y="1595350"/>
            <a:ext cx="8520600" cy="25530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rPr lang="en" sz="2000">
                <a:solidFill>
                  <a:srgbClr val="000000"/>
                </a:solidFill>
                <a:latin typeface="Calibri"/>
                <a:ea typeface="Calibri"/>
                <a:cs typeface="Calibri"/>
                <a:sym typeface="Calibri"/>
              </a:rPr>
              <a:t>Foundations</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Disability Awareness</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Libraries and Patrons with Disabilities</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The Law</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Activity #1</a:t>
            </a:r>
            <a:endParaRPr sz="2000">
              <a:solidFill>
                <a:srgbClr val="000000"/>
              </a:solidFill>
            </a:endParaRPr>
          </a:p>
        </p:txBody>
      </p:sp>
      <p:sp>
        <p:nvSpPr>
          <p:cNvPr id="84" name="Google Shape;84;p17"/>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a:t>
            </a:r>
            <a:endParaRPr b="1" sz="12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2"/>
          <p:cNvSpPr txBox="1"/>
          <p:nvPr>
            <p:ph type="title"/>
          </p:nvPr>
        </p:nvSpPr>
        <p:spPr>
          <a:xfrm>
            <a:off x="1150950" y="192375"/>
            <a:ext cx="6842100" cy="8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7 Principles of Universal Design</a:t>
            </a:r>
            <a:endParaRPr b="1" sz="4000">
              <a:latin typeface="Calibri"/>
              <a:ea typeface="Calibri"/>
              <a:cs typeface="Calibri"/>
              <a:sym typeface="Calibri"/>
            </a:endParaRPr>
          </a:p>
        </p:txBody>
      </p:sp>
      <p:sp>
        <p:nvSpPr>
          <p:cNvPr id="405" name="Google Shape;405;p62"/>
          <p:cNvSpPr txBox="1"/>
          <p:nvPr>
            <p:ph idx="1" type="body"/>
          </p:nvPr>
        </p:nvSpPr>
        <p:spPr>
          <a:xfrm>
            <a:off x="337650" y="1321388"/>
            <a:ext cx="8468700" cy="2908200"/>
          </a:xfrm>
          <a:prstGeom prst="rect">
            <a:avLst/>
          </a:prstGeom>
        </p:spPr>
        <p:txBody>
          <a:bodyPr anchorCtr="0" anchor="t" bIns="91425" lIns="91425" spcFirstLastPara="1" rIns="91425" wrap="square" tIns="91425">
            <a:noAutofit/>
          </a:bodyPr>
          <a:lstStyle/>
          <a:p>
            <a:pPr indent="-355600" lvl="0" marL="457200" rtl="0" algn="l">
              <a:lnSpc>
                <a:spcPct val="105000"/>
              </a:lnSpc>
              <a:spcBef>
                <a:spcPts val="1000"/>
              </a:spcBef>
              <a:spcAft>
                <a:spcPts val="0"/>
              </a:spcAft>
              <a:buClr>
                <a:srgbClr val="000000"/>
              </a:buClr>
              <a:buSzPts val="2000"/>
              <a:buFont typeface="Calibri"/>
              <a:buAutoNum type="arabicPeriod"/>
            </a:pPr>
            <a:r>
              <a:rPr lang="en" sz="2000" u="sng">
                <a:solidFill>
                  <a:srgbClr val="000000"/>
                </a:solidFill>
                <a:latin typeface="Calibri"/>
                <a:ea typeface="Calibri"/>
                <a:cs typeface="Calibri"/>
                <a:sym typeface="Calibri"/>
              </a:rPr>
              <a:t>Equitable Use </a:t>
            </a:r>
            <a:r>
              <a:rPr lang="en" sz="2000">
                <a:solidFill>
                  <a:srgbClr val="000000"/>
                </a:solidFill>
                <a:latin typeface="Calibri"/>
                <a:ea typeface="Calibri"/>
                <a:cs typeface="Calibri"/>
                <a:sym typeface="Calibri"/>
              </a:rPr>
              <a:t>- The design is useful and marketable to people with diverse abilities.</a:t>
            </a:r>
            <a:endParaRPr sz="2000">
              <a:solidFill>
                <a:srgbClr val="000000"/>
              </a:solidFill>
              <a:latin typeface="Calibri"/>
              <a:ea typeface="Calibri"/>
              <a:cs typeface="Calibri"/>
              <a:sym typeface="Calibri"/>
            </a:endParaRPr>
          </a:p>
          <a:p>
            <a:pPr indent="-355600" lvl="0" marL="457200" rtl="0" algn="l">
              <a:lnSpc>
                <a:spcPct val="105000"/>
              </a:lnSpc>
              <a:spcBef>
                <a:spcPts val="1000"/>
              </a:spcBef>
              <a:spcAft>
                <a:spcPts val="0"/>
              </a:spcAft>
              <a:buClr>
                <a:srgbClr val="000000"/>
              </a:buClr>
              <a:buSzPts val="2000"/>
              <a:buFont typeface="Calibri"/>
              <a:buAutoNum type="arabicPeriod"/>
            </a:pPr>
            <a:r>
              <a:rPr lang="en" sz="2000" u="sng">
                <a:solidFill>
                  <a:srgbClr val="000000"/>
                </a:solidFill>
                <a:latin typeface="Calibri"/>
                <a:ea typeface="Calibri"/>
                <a:cs typeface="Calibri"/>
                <a:sym typeface="Calibri"/>
              </a:rPr>
              <a:t>Flexibility in Use</a:t>
            </a:r>
            <a:r>
              <a:rPr lang="en" sz="2000">
                <a:solidFill>
                  <a:srgbClr val="000000"/>
                </a:solidFill>
                <a:latin typeface="Calibri"/>
                <a:ea typeface="Calibri"/>
                <a:cs typeface="Calibri"/>
                <a:sym typeface="Calibri"/>
              </a:rPr>
              <a:t> - The design accommodates a wide range of individual preferences and abilities.</a:t>
            </a:r>
            <a:endParaRPr sz="2000">
              <a:solidFill>
                <a:srgbClr val="000000"/>
              </a:solidFill>
              <a:latin typeface="Calibri"/>
              <a:ea typeface="Calibri"/>
              <a:cs typeface="Calibri"/>
              <a:sym typeface="Calibri"/>
            </a:endParaRPr>
          </a:p>
          <a:p>
            <a:pPr indent="-355600" lvl="0" marL="457200" rtl="0" algn="l">
              <a:lnSpc>
                <a:spcPct val="105000"/>
              </a:lnSpc>
              <a:spcBef>
                <a:spcPts val="1000"/>
              </a:spcBef>
              <a:spcAft>
                <a:spcPts val="0"/>
              </a:spcAft>
              <a:buClr>
                <a:srgbClr val="000000"/>
              </a:buClr>
              <a:buSzPts val="2000"/>
              <a:buFont typeface="Calibri"/>
              <a:buAutoNum type="arabicPeriod"/>
            </a:pPr>
            <a:r>
              <a:rPr lang="en" sz="2000" u="sng">
                <a:solidFill>
                  <a:srgbClr val="000000"/>
                </a:solidFill>
                <a:latin typeface="Calibri"/>
                <a:ea typeface="Calibri"/>
                <a:cs typeface="Calibri"/>
                <a:sym typeface="Calibri"/>
              </a:rPr>
              <a:t>Simple and Intuitive Use</a:t>
            </a:r>
            <a:r>
              <a:rPr lang="en" sz="2000">
                <a:solidFill>
                  <a:srgbClr val="000000"/>
                </a:solidFill>
                <a:latin typeface="Calibri"/>
                <a:ea typeface="Calibri"/>
                <a:cs typeface="Calibri"/>
                <a:sym typeface="Calibri"/>
              </a:rPr>
              <a:t> - Use of the design is easy to understand, regardless of the user's experience, knowledge, language skills, or current concentration level.</a:t>
            </a:r>
            <a:endParaRPr sz="2000">
              <a:solidFill>
                <a:srgbClr val="000000"/>
              </a:solidFill>
              <a:latin typeface="Calibri"/>
              <a:ea typeface="Calibri"/>
              <a:cs typeface="Calibri"/>
              <a:sym typeface="Calibri"/>
            </a:endParaRPr>
          </a:p>
          <a:p>
            <a:pPr indent="0" lvl="0" marL="0" rtl="0" algn="l">
              <a:lnSpc>
                <a:spcPct val="105000"/>
              </a:lnSpc>
              <a:spcBef>
                <a:spcPts val="1000"/>
              </a:spcBef>
              <a:spcAft>
                <a:spcPts val="1200"/>
              </a:spcAft>
              <a:buSzPts val="852"/>
              <a:buNone/>
            </a:pPr>
            <a:r>
              <a:t/>
            </a:r>
            <a:endParaRPr sz="1500">
              <a:solidFill>
                <a:srgbClr val="000000"/>
              </a:solidFill>
            </a:endParaRPr>
          </a:p>
        </p:txBody>
      </p:sp>
      <p:sp>
        <p:nvSpPr>
          <p:cNvPr id="406" name="Google Shape;406;p62"/>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49</a:t>
            </a:r>
            <a:endParaRPr b="1" sz="12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3"/>
          <p:cNvSpPr txBox="1"/>
          <p:nvPr>
            <p:ph type="title"/>
          </p:nvPr>
        </p:nvSpPr>
        <p:spPr>
          <a:xfrm>
            <a:off x="1195200" y="175225"/>
            <a:ext cx="6615600" cy="74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7 Principles of UD - Continued</a:t>
            </a:r>
            <a:endParaRPr b="1" sz="4000">
              <a:latin typeface="Calibri"/>
              <a:ea typeface="Calibri"/>
              <a:cs typeface="Calibri"/>
              <a:sym typeface="Calibri"/>
            </a:endParaRPr>
          </a:p>
        </p:txBody>
      </p:sp>
      <p:sp>
        <p:nvSpPr>
          <p:cNvPr id="412" name="Google Shape;412;p63"/>
          <p:cNvSpPr txBox="1"/>
          <p:nvPr>
            <p:ph idx="1" type="body"/>
          </p:nvPr>
        </p:nvSpPr>
        <p:spPr>
          <a:xfrm>
            <a:off x="311700" y="1109750"/>
            <a:ext cx="8520600" cy="3802500"/>
          </a:xfrm>
          <a:prstGeom prst="rect">
            <a:avLst/>
          </a:prstGeom>
        </p:spPr>
        <p:txBody>
          <a:bodyPr anchorCtr="0" anchor="t" bIns="91425" lIns="91425" spcFirstLastPara="1" rIns="91425" wrap="square" tIns="91425">
            <a:normAutofit/>
          </a:bodyPr>
          <a:lstStyle/>
          <a:p>
            <a:pPr indent="-355600" lvl="0" marL="457200" rtl="0" algn="l">
              <a:lnSpc>
                <a:spcPct val="105000"/>
              </a:lnSpc>
              <a:spcBef>
                <a:spcPts val="1000"/>
              </a:spcBef>
              <a:spcAft>
                <a:spcPts val="0"/>
              </a:spcAft>
              <a:buClr>
                <a:schemeClr val="dk1"/>
              </a:buClr>
              <a:buSzPts val="2000"/>
              <a:buFont typeface="Calibri"/>
              <a:buAutoNum type="arabicPeriod" startAt="4"/>
            </a:pPr>
            <a:r>
              <a:rPr lang="en" sz="2000" u="sng">
                <a:solidFill>
                  <a:schemeClr val="dk1"/>
                </a:solidFill>
                <a:latin typeface="Calibri"/>
                <a:ea typeface="Calibri"/>
                <a:cs typeface="Calibri"/>
                <a:sym typeface="Calibri"/>
              </a:rPr>
              <a:t>Perceptible Information</a:t>
            </a:r>
            <a:r>
              <a:rPr lang="en" sz="2000">
                <a:solidFill>
                  <a:schemeClr val="dk1"/>
                </a:solidFill>
                <a:latin typeface="Calibri"/>
                <a:ea typeface="Calibri"/>
                <a:cs typeface="Calibri"/>
                <a:sym typeface="Calibri"/>
              </a:rPr>
              <a:t> - The design communicates necessary information effectively to the user, regardless of ambient conditions or the user's sensory abilities.</a:t>
            </a:r>
            <a:endParaRPr sz="2000">
              <a:solidFill>
                <a:schemeClr val="dk1"/>
              </a:solidFill>
              <a:latin typeface="Calibri"/>
              <a:ea typeface="Calibri"/>
              <a:cs typeface="Calibri"/>
              <a:sym typeface="Calibri"/>
            </a:endParaRPr>
          </a:p>
          <a:p>
            <a:pPr indent="-355600" lvl="0" marL="457200" rtl="0" algn="l">
              <a:lnSpc>
                <a:spcPct val="105000"/>
              </a:lnSpc>
              <a:spcBef>
                <a:spcPts val="1000"/>
              </a:spcBef>
              <a:spcAft>
                <a:spcPts val="0"/>
              </a:spcAft>
              <a:buClr>
                <a:schemeClr val="dk1"/>
              </a:buClr>
              <a:buSzPts val="2000"/>
              <a:buFont typeface="Calibri"/>
              <a:buAutoNum type="arabicPeriod" startAt="4"/>
            </a:pPr>
            <a:r>
              <a:rPr lang="en" sz="2000" u="sng">
                <a:solidFill>
                  <a:schemeClr val="dk1"/>
                </a:solidFill>
                <a:latin typeface="Calibri"/>
                <a:ea typeface="Calibri"/>
                <a:cs typeface="Calibri"/>
                <a:sym typeface="Calibri"/>
              </a:rPr>
              <a:t>Tolerance for Erro</a:t>
            </a:r>
            <a:r>
              <a:rPr lang="en" sz="2000">
                <a:solidFill>
                  <a:schemeClr val="dk1"/>
                </a:solidFill>
                <a:latin typeface="Calibri"/>
                <a:ea typeface="Calibri"/>
                <a:cs typeface="Calibri"/>
                <a:sym typeface="Calibri"/>
              </a:rPr>
              <a:t>r - The design minimizes hazards and the adverse consequences of accidental or unintended actions.</a:t>
            </a:r>
            <a:endParaRPr sz="2000">
              <a:solidFill>
                <a:schemeClr val="dk1"/>
              </a:solidFill>
              <a:latin typeface="Calibri"/>
              <a:ea typeface="Calibri"/>
              <a:cs typeface="Calibri"/>
              <a:sym typeface="Calibri"/>
            </a:endParaRPr>
          </a:p>
          <a:p>
            <a:pPr indent="-355600" lvl="0" marL="457200" rtl="0" algn="l">
              <a:lnSpc>
                <a:spcPct val="105000"/>
              </a:lnSpc>
              <a:spcBef>
                <a:spcPts val="1000"/>
              </a:spcBef>
              <a:spcAft>
                <a:spcPts val="0"/>
              </a:spcAft>
              <a:buClr>
                <a:schemeClr val="dk1"/>
              </a:buClr>
              <a:buSzPts val="2000"/>
              <a:buFont typeface="Calibri"/>
              <a:buAutoNum type="arabicPeriod" startAt="4"/>
            </a:pPr>
            <a:r>
              <a:rPr lang="en" sz="2000" u="sng">
                <a:solidFill>
                  <a:schemeClr val="dk1"/>
                </a:solidFill>
                <a:latin typeface="Calibri"/>
                <a:ea typeface="Calibri"/>
                <a:cs typeface="Calibri"/>
                <a:sym typeface="Calibri"/>
              </a:rPr>
              <a:t>Low Physical Effort</a:t>
            </a:r>
            <a:r>
              <a:rPr lang="en" sz="2000">
                <a:solidFill>
                  <a:schemeClr val="dk1"/>
                </a:solidFill>
                <a:latin typeface="Calibri"/>
                <a:ea typeface="Calibri"/>
                <a:cs typeface="Calibri"/>
                <a:sym typeface="Calibri"/>
              </a:rPr>
              <a:t> - The design can be used efficiently and comfortably with a minimum of fatigue.</a:t>
            </a:r>
            <a:endParaRPr sz="2000">
              <a:solidFill>
                <a:schemeClr val="dk1"/>
              </a:solidFill>
              <a:latin typeface="Calibri"/>
              <a:ea typeface="Calibri"/>
              <a:cs typeface="Calibri"/>
              <a:sym typeface="Calibri"/>
            </a:endParaRPr>
          </a:p>
          <a:p>
            <a:pPr indent="-355600" lvl="0" marL="457200" rtl="0" algn="l">
              <a:lnSpc>
                <a:spcPct val="105000"/>
              </a:lnSpc>
              <a:spcBef>
                <a:spcPts val="1000"/>
              </a:spcBef>
              <a:spcAft>
                <a:spcPts val="1000"/>
              </a:spcAft>
              <a:buClr>
                <a:schemeClr val="dk1"/>
              </a:buClr>
              <a:buSzPts val="2000"/>
              <a:buFont typeface="Calibri"/>
              <a:buAutoNum type="arabicPeriod" startAt="4"/>
            </a:pPr>
            <a:r>
              <a:rPr lang="en" sz="2000" u="sng">
                <a:solidFill>
                  <a:schemeClr val="dk1"/>
                </a:solidFill>
                <a:latin typeface="Calibri"/>
                <a:ea typeface="Calibri"/>
                <a:cs typeface="Calibri"/>
                <a:sym typeface="Calibri"/>
              </a:rPr>
              <a:t>Size and Space for Approach and Use</a:t>
            </a:r>
            <a:r>
              <a:rPr lang="en" sz="2000">
                <a:solidFill>
                  <a:schemeClr val="dk1"/>
                </a:solidFill>
                <a:latin typeface="Calibri"/>
                <a:ea typeface="Calibri"/>
                <a:cs typeface="Calibri"/>
                <a:sym typeface="Calibri"/>
              </a:rPr>
              <a:t> - Appropriate size and space is provided for approach, reach, manipulation, and use regardless of user's body size, posture, or mobility.</a:t>
            </a:r>
            <a:endParaRPr sz="2000">
              <a:solidFill>
                <a:schemeClr val="dk1"/>
              </a:solidFill>
              <a:latin typeface="Calibri"/>
              <a:ea typeface="Calibri"/>
              <a:cs typeface="Calibri"/>
              <a:sym typeface="Calibri"/>
            </a:endParaRPr>
          </a:p>
        </p:txBody>
      </p:sp>
      <p:sp>
        <p:nvSpPr>
          <p:cNvPr id="413" name="Google Shape;413;p63"/>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50</a:t>
            </a:r>
            <a:endParaRPr b="1" sz="12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4"/>
          <p:cNvSpPr txBox="1"/>
          <p:nvPr>
            <p:ph idx="1" type="body"/>
          </p:nvPr>
        </p:nvSpPr>
        <p:spPr>
          <a:xfrm>
            <a:off x="425250" y="4326775"/>
            <a:ext cx="8130300" cy="54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u="sng">
                <a:solidFill>
                  <a:schemeClr val="dk1"/>
                </a:solidFill>
                <a:latin typeface="Calibri"/>
                <a:ea typeface="Calibri"/>
                <a:cs typeface="Calibri"/>
                <a:sym typeface="Calibri"/>
              </a:rPr>
              <a:t>Video</a:t>
            </a:r>
            <a:r>
              <a:rPr lang="en" sz="2000">
                <a:solidFill>
                  <a:schemeClr val="dk1"/>
                </a:solidFill>
                <a:latin typeface="Calibri"/>
                <a:ea typeface="Calibri"/>
                <a:cs typeface="Calibri"/>
                <a:sym typeface="Calibri"/>
              </a:rPr>
              <a:t>: “Universal Design - Library Video Series.” (4:06 minutes). - </a:t>
            </a:r>
            <a:endParaRPr sz="20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 sz="2000" u="sng">
                <a:solidFill>
                  <a:schemeClr val="hlink"/>
                </a:solidFill>
                <a:latin typeface="Calibri"/>
                <a:ea typeface="Calibri"/>
                <a:cs typeface="Calibri"/>
                <a:sym typeface="Calibri"/>
                <a:hlinkClick r:id="rId3"/>
              </a:rPr>
              <a:t>Link to the Universal Design Video</a:t>
            </a:r>
            <a:endParaRPr sz="2000">
              <a:solidFill>
                <a:srgbClr val="000000"/>
              </a:solidFill>
              <a:latin typeface="Calibri"/>
              <a:ea typeface="Calibri"/>
              <a:cs typeface="Calibri"/>
              <a:sym typeface="Calibri"/>
            </a:endParaRPr>
          </a:p>
        </p:txBody>
      </p:sp>
      <p:pic>
        <p:nvPicPr>
          <p:cNvPr descr="Screenshot of a YouTube video titled &quot;Universal Design - Library Video Series.&quot; The image is of the outside of a public library." id="419" name="Google Shape;419;p64" title="Video Screenshot"/>
          <p:cNvPicPr preferRelativeResize="0"/>
          <p:nvPr/>
        </p:nvPicPr>
        <p:blipFill rotWithShape="1">
          <a:blip r:embed="rId4">
            <a:alphaModFix/>
          </a:blip>
          <a:srcRect b="7283" l="0" r="27724" t="9473"/>
          <a:stretch/>
        </p:blipFill>
        <p:spPr>
          <a:xfrm>
            <a:off x="1979213" y="874000"/>
            <a:ext cx="5022374" cy="3254000"/>
          </a:xfrm>
          <a:prstGeom prst="rect">
            <a:avLst/>
          </a:prstGeom>
          <a:noFill/>
          <a:ln>
            <a:noFill/>
          </a:ln>
        </p:spPr>
      </p:pic>
      <p:sp>
        <p:nvSpPr>
          <p:cNvPr id="420" name="Google Shape;420;p64"/>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51</a:t>
            </a:r>
            <a:endParaRPr b="1" sz="1200"/>
          </a:p>
        </p:txBody>
      </p:sp>
      <p:sp>
        <p:nvSpPr>
          <p:cNvPr id="421" name="Google Shape;421;p64"/>
          <p:cNvSpPr txBox="1"/>
          <p:nvPr/>
        </p:nvSpPr>
        <p:spPr>
          <a:xfrm>
            <a:off x="1920763" y="73600"/>
            <a:ext cx="5139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latin typeface="Calibri"/>
                <a:ea typeface="Calibri"/>
                <a:cs typeface="Calibri"/>
                <a:sym typeface="Calibri"/>
              </a:rPr>
              <a:t>Universal Design Video</a:t>
            </a:r>
            <a:endParaRPr b="1" sz="4000">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5"/>
          <p:cNvSpPr txBox="1"/>
          <p:nvPr>
            <p:ph type="title"/>
          </p:nvPr>
        </p:nvSpPr>
        <p:spPr>
          <a:xfrm>
            <a:off x="586200" y="2150850"/>
            <a:ext cx="7971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latin typeface="Calibri"/>
                <a:ea typeface="Calibri"/>
                <a:cs typeface="Calibri"/>
                <a:sym typeface="Calibri"/>
              </a:rPr>
              <a:t>Universal Design for Learning</a:t>
            </a:r>
            <a:endParaRPr b="1" sz="5000">
              <a:latin typeface="Calibri"/>
              <a:ea typeface="Calibri"/>
              <a:cs typeface="Calibri"/>
              <a:sym typeface="Calibri"/>
            </a:endParaRPr>
          </a:p>
        </p:txBody>
      </p:sp>
      <p:sp>
        <p:nvSpPr>
          <p:cNvPr id="427" name="Google Shape;427;p65"/>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52</a:t>
            </a:r>
            <a:endParaRPr b="1" sz="12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6"/>
          <p:cNvSpPr txBox="1"/>
          <p:nvPr>
            <p:ph type="title"/>
          </p:nvPr>
        </p:nvSpPr>
        <p:spPr>
          <a:xfrm>
            <a:off x="207300" y="173700"/>
            <a:ext cx="8729400" cy="7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highlight>
                  <a:srgbClr val="FFFFFF"/>
                </a:highlight>
                <a:latin typeface="Calibri"/>
                <a:ea typeface="Calibri"/>
                <a:cs typeface="Calibri"/>
                <a:sym typeface="Calibri"/>
              </a:rPr>
              <a:t>Center for Applied Special Technology (CAST)</a:t>
            </a:r>
            <a:endParaRPr b="1" sz="3600">
              <a:latin typeface="Calibri"/>
              <a:ea typeface="Calibri"/>
              <a:cs typeface="Calibri"/>
              <a:sym typeface="Calibri"/>
            </a:endParaRPr>
          </a:p>
        </p:txBody>
      </p:sp>
      <p:sp>
        <p:nvSpPr>
          <p:cNvPr id="433" name="Google Shape;433;p66"/>
          <p:cNvSpPr txBox="1"/>
          <p:nvPr>
            <p:ph idx="1" type="body"/>
          </p:nvPr>
        </p:nvSpPr>
        <p:spPr>
          <a:xfrm>
            <a:off x="311700" y="969125"/>
            <a:ext cx="8520600" cy="33060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00"/>
              </a:buClr>
              <a:buSzPts val="1800"/>
              <a:buFont typeface="Calibri"/>
              <a:buAutoNum type="arabicPeriod"/>
            </a:pPr>
            <a:r>
              <a:rPr lang="en" u="sng">
                <a:solidFill>
                  <a:srgbClr val="000000"/>
                </a:solidFill>
                <a:latin typeface="Calibri"/>
                <a:ea typeface="Calibri"/>
                <a:cs typeface="Calibri"/>
                <a:sym typeface="Calibri"/>
              </a:rPr>
              <a:t>Engagement</a:t>
            </a:r>
            <a:r>
              <a:rPr lang="en">
                <a:solidFill>
                  <a:srgbClr val="000000"/>
                </a:solidFill>
                <a:latin typeface="Calibri"/>
                <a:ea typeface="Calibri"/>
                <a:cs typeface="Calibri"/>
                <a:sym typeface="Calibri"/>
              </a:rPr>
              <a:t> - Offer patrons different ways to interact with your content that interests and engage them.</a:t>
            </a:r>
            <a:endParaRPr>
              <a:solidFill>
                <a:srgbClr val="000000"/>
              </a:solidFill>
              <a:latin typeface="Calibri"/>
              <a:ea typeface="Calibri"/>
              <a:cs typeface="Calibri"/>
              <a:sym typeface="Calibri"/>
            </a:endParaRPr>
          </a:p>
          <a:p>
            <a:pPr indent="-342900" lvl="0" marL="457200" rtl="0" algn="l">
              <a:lnSpc>
                <a:spcPct val="200000"/>
              </a:lnSpc>
              <a:spcBef>
                <a:spcPts val="1000"/>
              </a:spcBef>
              <a:spcAft>
                <a:spcPts val="0"/>
              </a:spcAft>
              <a:buClr>
                <a:srgbClr val="000000"/>
              </a:buClr>
              <a:buSzPts val="1800"/>
              <a:buFont typeface="Calibri"/>
              <a:buAutoNum type="arabicPeriod"/>
            </a:pPr>
            <a:r>
              <a:rPr lang="en" u="sng">
                <a:solidFill>
                  <a:srgbClr val="000000"/>
                </a:solidFill>
                <a:latin typeface="Calibri"/>
                <a:ea typeface="Calibri"/>
                <a:cs typeface="Calibri"/>
                <a:sym typeface="Calibri"/>
              </a:rPr>
              <a:t>Representation</a:t>
            </a:r>
            <a:r>
              <a:rPr lang="en">
                <a:solidFill>
                  <a:srgbClr val="000000"/>
                </a:solidFill>
                <a:latin typeface="Calibri"/>
                <a:ea typeface="Calibri"/>
                <a:cs typeface="Calibri"/>
                <a:sym typeface="Calibri"/>
              </a:rPr>
              <a:t> - Present your information in different ways throughout the library program. Don’t just choose one method. Variety adds to interest and engagement, particularly the use of interactive methods of presenting the information.</a:t>
            </a:r>
            <a:endParaRPr>
              <a:solidFill>
                <a:srgbClr val="000000"/>
              </a:solidFill>
              <a:latin typeface="Calibri"/>
              <a:ea typeface="Calibri"/>
              <a:cs typeface="Calibri"/>
              <a:sym typeface="Calibri"/>
            </a:endParaRPr>
          </a:p>
          <a:p>
            <a:pPr indent="-342900" lvl="0" marL="457200" rtl="0" algn="l">
              <a:lnSpc>
                <a:spcPct val="200000"/>
              </a:lnSpc>
              <a:spcBef>
                <a:spcPts val="1000"/>
              </a:spcBef>
              <a:spcAft>
                <a:spcPts val="1000"/>
              </a:spcAft>
              <a:buClr>
                <a:srgbClr val="000000"/>
              </a:buClr>
              <a:buSzPts val="1800"/>
              <a:buFont typeface="Calibri"/>
              <a:buAutoNum type="arabicPeriod"/>
            </a:pPr>
            <a:r>
              <a:rPr lang="en" u="sng">
                <a:solidFill>
                  <a:srgbClr val="000000"/>
                </a:solidFill>
                <a:latin typeface="Calibri"/>
                <a:ea typeface="Calibri"/>
                <a:cs typeface="Calibri"/>
                <a:sym typeface="Calibri"/>
              </a:rPr>
              <a:t>Action and Expression</a:t>
            </a:r>
            <a:r>
              <a:rPr lang="en">
                <a:solidFill>
                  <a:srgbClr val="000000"/>
                </a:solidFill>
                <a:latin typeface="Calibri"/>
                <a:ea typeface="Calibri"/>
                <a:cs typeface="Calibri"/>
                <a:sym typeface="Calibri"/>
              </a:rPr>
              <a:t> - Provide different ways to allow the patrons to demonstrate what they’ve learned.</a:t>
            </a:r>
            <a:endParaRPr>
              <a:solidFill>
                <a:srgbClr val="000000"/>
              </a:solidFill>
            </a:endParaRPr>
          </a:p>
        </p:txBody>
      </p:sp>
      <p:sp>
        <p:nvSpPr>
          <p:cNvPr id="434" name="Google Shape;434;p66"/>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53</a:t>
            </a:r>
            <a:endParaRPr b="1" sz="12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7"/>
          <p:cNvSpPr txBox="1"/>
          <p:nvPr>
            <p:ph type="title"/>
          </p:nvPr>
        </p:nvSpPr>
        <p:spPr>
          <a:xfrm>
            <a:off x="3135600" y="193000"/>
            <a:ext cx="2872800" cy="7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Engagement</a:t>
            </a:r>
            <a:r>
              <a:rPr b="1" lang="en" sz="3600"/>
              <a:t> </a:t>
            </a:r>
            <a:endParaRPr b="1" sz="3600"/>
          </a:p>
        </p:txBody>
      </p:sp>
      <p:sp>
        <p:nvSpPr>
          <p:cNvPr id="440" name="Google Shape;440;p67"/>
          <p:cNvSpPr txBox="1"/>
          <p:nvPr>
            <p:ph idx="1" type="body"/>
          </p:nvPr>
        </p:nvSpPr>
        <p:spPr>
          <a:xfrm>
            <a:off x="311700" y="1673600"/>
            <a:ext cx="2930700" cy="2099700"/>
          </a:xfrm>
          <a:prstGeom prst="rect">
            <a:avLst/>
          </a:prstGeom>
        </p:spPr>
        <p:txBody>
          <a:bodyPr anchorCtr="0" anchor="t" bIns="91425" lIns="91425" spcFirstLastPara="1" rIns="91425" wrap="square" tIns="91425">
            <a:normAutofit/>
          </a:bodyPr>
          <a:lstStyle/>
          <a:p>
            <a:pPr indent="-355600" lvl="0" marL="457200" rtl="0" algn="l">
              <a:lnSpc>
                <a:spcPct val="2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Roleplay</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Activities</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1000"/>
              </a:spcAft>
              <a:buClr>
                <a:schemeClr val="dk1"/>
              </a:buClr>
              <a:buSzPts val="2000"/>
              <a:buFont typeface="Calibri"/>
              <a:buChar char="●"/>
            </a:pPr>
            <a:r>
              <a:rPr lang="en" sz="2000">
                <a:solidFill>
                  <a:schemeClr val="dk1"/>
                </a:solidFill>
                <a:latin typeface="Calibri"/>
                <a:ea typeface="Calibri"/>
                <a:cs typeface="Calibri"/>
                <a:sym typeface="Calibri"/>
              </a:rPr>
              <a:t>Group discussions</a:t>
            </a:r>
            <a:endParaRPr sz="2000">
              <a:solidFill>
                <a:srgbClr val="000000"/>
              </a:solidFill>
            </a:endParaRPr>
          </a:p>
        </p:txBody>
      </p:sp>
      <p:pic>
        <p:nvPicPr>
          <p:cNvPr descr="Image of a Librarian reading to a group of children in a library." id="441" name="Google Shape;441;p67" title="Story Time Photo"/>
          <p:cNvPicPr preferRelativeResize="0"/>
          <p:nvPr/>
        </p:nvPicPr>
        <p:blipFill>
          <a:blip r:embed="rId3">
            <a:alphaModFix/>
          </a:blip>
          <a:stretch>
            <a:fillRect/>
          </a:stretch>
        </p:blipFill>
        <p:spPr>
          <a:xfrm>
            <a:off x="4803600" y="1734000"/>
            <a:ext cx="2984125" cy="2156850"/>
          </a:xfrm>
          <a:prstGeom prst="rect">
            <a:avLst/>
          </a:prstGeom>
          <a:noFill/>
          <a:ln>
            <a:noFill/>
          </a:ln>
        </p:spPr>
      </p:pic>
      <p:sp>
        <p:nvSpPr>
          <p:cNvPr id="442" name="Google Shape;442;p67"/>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54</a:t>
            </a:r>
            <a:endParaRPr b="1" sz="12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8"/>
          <p:cNvSpPr txBox="1"/>
          <p:nvPr>
            <p:ph type="title"/>
          </p:nvPr>
        </p:nvSpPr>
        <p:spPr>
          <a:xfrm>
            <a:off x="2749500" y="308800"/>
            <a:ext cx="3645000" cy="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Representation</a:t>
            </a:r>
            <a:endParaRPr b="1" sz="4000">
              <a:latin typeface="Calibri"/>
              <a:ea typeface="Calibri"/>
              <a:cs typeface="Calibri"/>
              <a:sym typeface="Calibri"/>
            </a:endParaRPr>
          </a:p>
        </p:txBody>
      </p:sp>
      <p:sp>
        <p:nvSpPr>
          <p:cNvPr id="448" name="Google Shape;448;p68"/>
          <p:cNvSpPr txBox="1"/>
          <p:nvPr>
            <p:ph idx="1" type="body"/>
          </p:nvPr>
        </p:nvSpPr>
        <p:spPr>
          <a:xfrm>
            <a:off x="311700" y="1027088"/>
            <a:ext cx="8520600" cy="34164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Lectures</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Discussions</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Videos</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Debates</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1000"/>
              </a:spcAft>
              <a:buClr>
                <a:schemeClr val="dk1"/>
              </a:buClr>
              <a:buSzPts val="2000"/>
              <a:buFont typeface="Calibri"/>
              <a:buChar char="●"/>
            </a:pPr>
            <a:r>
              <a:rPr lang="en" sz="2000">
                <a:solidFill>
                  <a:schemeClr val="dk1"/>
                </a:solidFill>
                <a:latin typeface="Calibri"/>
                <a:ea typeface="Calibri"/>
                <a:cs typeface="Calibri"/>
                <a:sym typeface="Calibri"/>
              </a:rPr>
              <a:t>Computer-based presentations</a:t>
            </a:r>
            <a:endParaRPr sz="2800">
              <a:solidFill>
                <a:srgbClr val="000000"/>
              </a:solidFill>
            </a:endParaRPr>
          </a:p>
        </p:txBody>
      </p:sp>
      <p:sp>
        <p:nvSpPr>
          <p:cNvPr id="449" name="Google Shape;449;p68"/>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55</a:t>
            </a:r>
            <a:endParaRPr b="1" sz="1200"/>
          </a:p>
        </p:txBody>
      </p:sp>
      <p:pic>
        <p:nvPicPr>
          <p:cNvPr descr="Stock photo of a focus group. There are seven people. One person is in a wheelchair." id="450" name="Google Shape;450;p68" title="Representation"/>
          <p:cNvPicPr preferRelativeResize="0"/>
          <p:nvPr/>
        </p:nvPicPr>
        <p:blipFill>
          <a:blip r:embed="rId3">
            <a:alphaModFix/>
          </a:blip>
          <a:stretch>
            <a:fillRect/>
          </a:stretch>
        </p:blipFill>
        <p:spPr>
          <a:xfrm>
            <a:off x="4444650" y="1715375"/>
            <a:ext cx="3709399" cy="21608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9"/>
          <p:cNvSpPr txBox="1"/>
          <p:nvPr>
            <p:ph type="title"/>
          </p:nvPr>
        </p:nvSpPr>
        <p:spPr>
          <a:xfrm>
            <a:off x="1705500" y="250900"/>
            <a:ext cx="5733000" cy="77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t>Action and Expression</a:t>
            </a:r>
            <a:endParaRPr b="1" sz="4000"/>
          </a:p>
        </p:txBody>
      </p:sp>
      <p:sp>
        <p:nvSpPr>
          <p:cNvPr id="456" name="Google Shape;456;p69"/>
          <p:cNvSpPr txBox="1"/>
          <p:nvPr>
            <p:ph idx="1" type="body"/>
          </p:nvPr>
        </p:nvSpPr>
        <p:spPr>
          <a:xfrm>
            <a:off x="311700" y="1486125"/>
            <a:ext cx="8520600" cy="29682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Written evidence of learning</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Questioning (encourage patrons to ask questions)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Char char="●"/>
            </a:pPr>
            <a:r>
              <a:rPr lang="en" sz="2000">
                <a:solidFill>
                  <a:srgbClr val="000000"/>
                </a:solidFill>
                <a:latin typeface="Calibri"/>
                <a:ea typeface="Calibri"/>
                <a:cs typeface="Calibri"/>
                <a:sym typeface="Calibri"/>
              </a:rPr>
              <a:t>Media-based or technology-based evidence of learning (vidoes, interactive learning games like Kahoot)</a:t>
            </a:r>
            <a:endParaRPr sz="2800">
              <a:solidFill>
                <a:srgbClr val="000000"/>
              </a:solidFill>
            </a:endParaRPr>
          </a:p>
        </p:txBody>
      </p:sp>
      <p:sp>
        <p:nvSpPr>
          <p:cNvPr id="457" name="Google Shape;457;p69"/>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56</a:t>
            </a:r>
            <a:endParaRPr b="1" sz="12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70"/>
          <p:cNvSpPr txBox="1"/>
          <p:nvPr>
            <p:ph type="title"/>
          </p:nvPr>
        </p:nvSpPr>
        <p:spPr>
          <a:xfrm>
            <a:off x="873300" y="231600"/>
            <a:ext cx="7397400" cy="8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Diving Deeper into UDL Principles</a:t>
            </a:r>
            <a:endParaRPr b="1" sz="4000">
              <a:latin typeface="Calibri"/>
              <a:ea typeface="Calibri"/>
              <a:cs typeface="Calibri"/>
              <a:sym typeface="Calibri"/>
            </a:endParaRPr>
          </a:p>
        </p:txBody>
      </p:sp>
      <p:sp>
        <p:nvSpPr>
          <p:cNvPr id="463" name="Google Shape;463;p70"/>
          <p:cNvSpPr txBox="1"/>
          <p:nvPr>
            <p:ph idx="1" type="body"/>
          </p:nvPr>
        </p:nvSpPr>
        <p:spPr>
          <a:xfrm>
            <a:off x="311700" y="1051800"/>
            <a:ext cx="8520600" cy="374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rgbClr val="000000"/>
                </a:solidFill>
                <a:latin typeface="Calibri"/>
                <a:ea typeface="Calibri"/>
                <a:cs typeface="Calibri"/>
                <a:sym typeface="Calibri"/>
              </a:rPr>
              <a:t>Each of the UDL principles is further specified by a number of guidelines, with checkpoints that expand upon the guidelines.</a:t>
            </a:r>
            <a:endParaRPr sz="2000">
              <a:solidFill>
                <a:srgbClr val="000000"/>
              </a:solidFill>
              <a:latin typeface="Calibri"/>
              <a:ea typeface="Calibri"/>
              <a:cs typeface="Calibri"/>
              <a:sym typeface="Calibri"/>
            </a:endParaRPr>
          </a:p>
          <a:p>
            <a:pPr indent="0" lvl="0" marL="0" rtl="0" algn="l">
              <a:spcBef>
                <a:spcPts val="0"/>
              </a:spcBef>
              <a:spcAft>
                <a:spcPts val="0"/>
              </a:spcAft>
              <a:buNone/>
            </a:pPr>
            <a:r>
              <a:t/>
            </a:r>
            <a:endParaRPr sz="2000">
              <a:solidFill>
                <a:srgbClr val="000000"/>
              </a:solidFill>
              <a:latin typeface="Calibri"/>
              <a:ea typeface="Calibri"/>
              <a:cs typeface="Calibri"/>
              <a:sym typeface="Calibri"/>
            </a:endParaRPr>
          </a:p>
          <a:p>
            <a:pPr indent="0" lvl="0" marL="0" rtl="0" algn="l">
              <a:spcBef>
                <a:spcPts val="0"/>
              </a:spcBef>
              <a:spcAft>
                <a:spcPts val="0"/>
              </a:spcAft>
              <a:buNone/>
            </a:pPr>
            <a:r>
              <a:rPr lang="en" sz="2000">
                <a:solidFill>
                  <a:srgbClr val="000000"/>
                </a:solidFill>
                <a:latin typeface="Calibri"/>
                <a:ea typeface="Calibri"/>
                <a:cs typeface="Calibri"/>
                <a:sym typeface="Calibri"/>
              </a:rPr>
              <a:t>Provide options for perception:</a:t>
            </a:r>
            <a:endParaRPr sz="2000">
              <a:solidFill>
                <a:srgbClr val="000000"/>
              </a:solidFill>
              <a:latin typeface="Calibri"/>
              <a:ea typeface="Calibri"/>
              <a:cs typeface="Calibri"/>
              <a:sym typeface="Calibri"/>
            </a:endParaRPr>
          </a:p>
          <a:p>
            <a:pPr indent="0" lvl="0" marL="0" rtl="0" algn="l">
              <a:spcBef>
                <a:spcPts val="0"/>
              </a:spcBef>
              <a:spcAft>
                <a:spcPts val="0"/>
              </a:spcAft>
              <a:buNone/>
            </a:pPr>
            <a:r>
              <a:t/>
            </a:r>
            <a:endParaRPr sz="2000">
              <a:solidFill>
                <a:srgbClr val="000000"/>
              </a:solidFill>
              <a:latin typeface="Calibri"/>
              <a:ea typeface="Calibri"/>
              <a:cs typeface="Calibri"/>
              <a:sym typeface="Calibri"/>
            </a:endParaRPr>
          </a:p>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Provide captions or transcript for a video.</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Present text in larger font sizes.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Char char="●"/>
            </a:pPr>
            <a:r>
              <a:rPr lang="en" sz="2000">
                <a:solidFill>
                  <a:srgbClr val="000000"/>
                </a:solidFill>
                <a:latin typeface="Calibri"/>
                <a:ea typeface="Calibri"/>
                <a:cs typeface="Calibri"/>
                <a:sym typeface="Calibri"/>
              </a:rPr>
              <a:t>Provide tactile alternatives for visual displays.</a:t>
            </a:r>
            <a:endParaRPr sz="2000">
              <a:solidFill>
                <a:srgbClr val="000000"/>
              </a:solidFill>
              <a:latin typeface="Calibri"/>
              <a:ea typeface="Calibri"/>
              <a:cs typeface="Calibri"/>
              <a:sym typeface="Calibri"/>
            </a:endParaRPr>
          </a:p>
        </p:txBody>
      </p:sp>
      <p:sp>
        <p:nvSpPr>
          <p:cNvPr id="464" name="Google Shape;464;p70"/>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57</a:t>
            </a:r>
            <a:endParaRPr b="1" sz="12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1"/>
          <p:cNvSpPr txBox="1"/>
          <p:nvPr>
            <p:ph idx="1" type="body"/>
          </p:nvPr>
        </p:nvSpPr>
        <p:spPr>
          <a:xfrm>
            <a:off x="1972788" y="4255575"/>
            <a:ext cx="5198400" cy="75270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en" sz="2000">
                <a:solidFill>
                  <a:schemeClr val="dk1"/>
                </a:solidFill>
                <a:latin typeface="Calibri"/>
                <a:ea typeface="Calibri"/>
                <a:cs typeface="Calibri"/>
                <a:sym typeface="Calibri"/>
              </a:rPr>
              <a:t>Can you name some ways in which your library implements one or more UDL principles?</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470" name="Google Shape;470;p71" title="Question/Discussion (#8) Photo"/>
          <p:cNvPicPr preferRelativeResize="0"/>
          <p:nvPr/>
        </p:nvPicPr>
        <p:blipFill>
          <a:blip r:embed="rId3">
            <a:alphaModFix/>
          </a:blip>
          <a:stretch>
            <a:fillRect/>
          </a:stretch>
        </p:blipFill>
        <p:spPr>
          <a:xfrm>
            <a:off x="3023275" y="1023038"/>
            <a:ext cx="3097426" cy="3097426"/>
          </a:xfrm>
          <a:prstGeom prst="rect">
            <a:avLst/>
          </a:prstGeom>
          <a:noFill/>
          <a:ln>
            <a:noFill/>
          </a:ln>
        </p:spPr>
      </p:pic>
      <p:sp>
        <p:nvSpPr>
          <p:cNvPr id="471" name="Google Shape;471;p71"/>
          <p:cNvSpPr txBox="1"/>
          <p:nvPr/>
        </p:nvSpPr>
        <p:spPr>
          <a:xfrm>
            <a:off x="0" y="4774200"/>
            <a:ext cx="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58</a:t>
            </a:r>
            <a:endParaRPr b="1" sz="1200"/>
          </a:p>
        </p:txBody>
      </p:sp>
      <p:sp>
        <p:nvSpPr>
          <p:cNvPr id="472" name="Google Shape;472;p71"/>
          <p:cNvSpPr txBox="1"/>
          <p:nvPr/>
        </p:nvSpPr>
        <p:spPr>
          <a:xfrm>
            <a:off x="2842650" y="222650"/>
            <a:ext cx="34587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935"/>
              <a:buFont typeface="Arial"/>
              <a:buNone/>
            </a:pPr>
            <a:r>
              <a:rPr b="1" lang="en" sz="4000">
                <a:solidFill>
                  <a:schemeClr val="dk1"/>
                </a:solidFill>
                <a:latin typeface="Calibri"/>
                <a:ea typeface="Calibri"/>
                <a:cs typeface="Calibri"/>
                <a:sym typeface="Calibri"/>
              </a:rPr>
              <a:t>Discussion (#8)</a:t>
            </a:r>
            <a:endParaRPr b="1" sz="4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2344200" y="377475"/>
            <a:ext cx="4455600" cy="88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4000">
                <a:latin typeface="Calibri"/>
                <a:ea typeface="Calibri"/>
                <a:cs typeface="Calibri"/>
                <a:sym typeface="Calibri"/>
              </a:rPr>
              <a:t>Agenda - Continued</a:t>
            </a:r>
            <a:endParaRPr>
              <a:latin typeface="Calibri"/>
              <a:ea typeface="Calibri"/>
              <a:cs typeface="Calibri"/>
              <a:sym typeface="Calibri"/>
            </a:endParaRPr>
          </a:p>
        </p:txBody>
      </p:sp>
      <p:sp>
        <p:nvSpPr>
          <p:cNvPr id="90" name="Google Shape;90;p18"/>
          <p:cNvSpPr txBox="1"/>
          <p:nvPr>
            <p:ph idx="1" type="body"/>
          </p:nvPr>
        </p:nvSpPr>
        <p:spPr>
          <a:xfrm>
            <a:off x="311700" y="1451625"/>
            <a:ext cx="8520600" cy="30645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Clr>
                <a:schemeClr val="dk1"/>
              </a:buClr>
              <a:buSzPts val="1100"/>
              <a:buFont typeface="Arial"/>
              <a:buNone/>
            </a:pPr>
            <a:r>
              <a:rPr lang="en" sz="2000">
                <a:solidFill>
                  <a:srgbClr val="000000"/>
                </a:solidFill>
                <a:latin typeface="Calibri"/>
                <a:ea typeface="Calibri"/>
                <a:cs typeface="Calibri"/>
                <a:sym typeface="Calibri"/>
              </a:rPr>
              <a:t>Applying Library Accessibility</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Universal Design</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Universal Design for Learning</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Activity #2</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Recap</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Closing</a:t>
            </a:r>
            <a:endParaRPr sz="2000">
              <a:solidFill>
                <a:srgbClr val="000000"/>
              </a:solidFill>
            </a:endParaRPr>
          </a:p>
        </p:txBody>
      </p:sp>
      <p:sp>
        <p:nvSpPr>
          <p:cNvPr id="91" name="Google Shape;91;p18"/>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a:t>
            </a:r>
            <a:endParaRPr b="1" sz="12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2"/>
          <p:cNvSpPr txBox="1"/>
          <p:nvPr>
            <p:ph type="title"/>
          </p:nvPr>
        </p:nvSpPr>
        <p:spPr>
          <a:xfrm>
            <a:off x="2149500" y="144750"/>
            <a:ext cx="4845000" cy="6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Library UDL Examples</a:t>
            </a:r>
            <a:endParaRPr b="1" sz="4000">
              <a:latin typeface="Calibri"/>
              <a:ea typeface="Calibri"/>
              <a:cs typeface="Calibri"/>
              <a:sym typeface="Calibri"/>
            </a:endParaRPr>
          </a:p>
        </p:txBody>
      </p:sp>
      <p:sp>
        <p:nvSpPr>
          <p:cNvPr id="478" name="Google Shape;478;p72"/>
          <p:cNvSpPr txBox="1"/>
          <p:nvPr>
            <p:ph idx="1" type="body"/>
          </p:nvPr>
        </p:nvSpPr>
        <p:spPr>
          <a:xfrm>
            <a:off x="311700" y="883875"/>
            <a:ext cx="8520600" cy="3850500"/>
          </a:xfrm>
          <a:prstGeom prst="rect">
            <a:avLst/>
          </a:prstGeom>
        </p:spPr>
        <p:txBody>
          <a:bodyPr anchorCtr="0" anchor="t" bIns="91425" lIns="91425" spcFirstLastPara="1" rIns="91425" wrap="square" tIns="91425">
            <a:noAutofit/>
          </a:bodyPr>
          <a:lstStyle/>
          <a:p>
            <a:pPr indent="-336550" lvl="0" marL="457200" rtl="0" algn="l">
              <a:lnSpc>
                <a:spcPct val="200000"/>
              </a:lnSpc>
              <a:spcBef>
                <a:spcPts val="0"/>
              </a:spcBef>
              <a:spcAft>
                <a:spcPts val="0"/>
              </a:spcAft>
              <a:buClr>
                <a:srgbClr val="000000"/>
              </a:buClr>
              <a:buSzPts val="1700"/>
              <a:buFont typeface="Calibri"/>
              <a:buAutoNum type="arabicPeriod"/>
            </a:pPr>
            <a:r>
              <a:rPr lang="en" sz="1700">
                <a:solidFill>
                  <a:srgbClr val="000000"/>
                </a:solidFill>
                <a:latin typeface="Calibri"/>
                <a:ea typeface="Calibri"/>
                <a:cs typeface="Calibri"/>
                <a:sym typeface="Calibri"/>
              </a:rPr>
              <a:t>Providing e-books in multiple formats.</a:t>
            </a:r>
            <a:endParaRPr sz="1700">
              <a:solidFill>
                <a:srgbClr val="000000"/>
              </a:solidFill>
              <a:latin typeface="Calibri"/>
              <a:ea typeface="Calibri"/>
              <a:cs typeface="Calibri"/>
              <a:sym typeface="Calibri"/>
            </a:endParaRPr>
          </a:p>
          <a:p>
            <a:pPr indent="-336550" lvl="0" marL="457200" rtl="0" algn="l">
              <a:lnSpc>
                <a:spcPct val="200000"/>
              </a:lnSpc>
              <a:spcBef>
                <a:spcPts val="1000"/>
              </a:spcBef>
              <a:spcAft>
                <a:spcPts val="0"/>
              </a:spcAft>
              <a:buClr>
                <a:srgbClr val="000000"/>
              </a:buClr>
              <a:buSzPts val="1700"/>
              <a:buFont typeface="Calibri"/>
              <a:buAutoNum type="arabicPeriod"/>
            </a:pPr>
            <a:r>
              <a:rPr lang="en" sz="1700">
                <a:solidFill>
                  <a:srgbClr val="000000"/>
                </a:solidFill>
                <a:latin typeface="Calibri"/>
                <a:ea typeface="Calibri"/>
                <a:cs typeface="Calibri"/>
                <a:sym typeface="Calibri"/>
              </a:rPr>
              <a:t>Providing instructional materials in large, legible fonts.</a:t>
            </a:r>
            <a:endParaRPr sz="1700">
              <a:solidFill>
                <a:srgbClr val="000000"/>
              </a:solidFill>
              <a:latin typeface="Calibri"/>
              <a:ea typeface="Calibri"/>
              <a:cs typeface="Calibri"/>
              <a:sym typeface="Calibri"/>
            </a:endParaRPr>
          </a:p>
          <a:p>
            <a:pPr indent="-336550" lvl="0" marL="457200" rtl="0" algn="l">
              <a:lnSpc>
                <a:spcPct val="200000"/>
              </a:lnSpc>
              <a:spcBef>
                <a:spcPts val="1000"/>
              </a:spcBef>
              <a:spcAft>
                <a:spcPts val="0"/>
              </a:spcAft>
              <a:buClr>
                <a:srgbClr val="000000"/>
              </a:buClr>
              <a:buSzPts val="1700"/>
              <a:buFont typeface="Calibri"/>
              <a:buAutoNum type="arabicPeriod"/>
            </a:pPr>
            <a:r>
              <a:rPr lang="en" sz="1700">
                <a:solidFill>
                  <a:srgbClr val="000000"/>
                </a:solidFill>
                <a:latin typeface="Calibri"/>
                <a:ea typeface="Calibri"/>
                <a:cs typeface="Calibri"/>
                <a:sym typeface="Calibri"/>
              </a:rPr>
              <a:t>Finding alternative materials for students with disabilities before beginning instruction or a library program.</a:t>
            </a:r>
            <a:endParaRPr sz="1700">
              <a:solidFill>
                <a:srgbClr val="000000"/>
              </a:solidFill>
              <a:latin typeface="Calibri"/>
              <a:ea typeface="Calibri"/>
              <a:cs typeface="Calibri"/>
              <a:sym typeface="Calibri"/>
            </a:endParaRPr>
          </a:p>
          <a:p>
            <a:pPr indent="-336550" lvl="0" marL="457200" rtl="0" algn="l">
              <a:lnSpc>
                <a:spcPct val="200000"/>
              </a:lnSpc>
              <a:spcBef>
                <a:spcPts val="1000"/>
              </a:spcBef>
              <a:spcAft>
                <a:spcPts val="0"/>
              </a:spcAft>
              <a:buClr>
                <a:srgbClr val="000000"/>
              </a:buClr>
              <a:buSzPts val="1700"/>
              <a:buFont typeface="Calibri"/>
              <a:buAutoNum type="arabicPeriod"/>
            </a:pPr>
            <a:r>
              <a:rPr lang="en" sz="1700">
                <a:solidFill>
                  <a:srgbClr val="000000"/>
                </a:solidFill>
                <a:latin typeface="Calibri"/>
                <a:ea typeface="Calibri"/>
                <a:cs typeface="Calibri"/>
                <a:sym typeface="Calibri"/>
              </a:rPr>
              <a:t>Using different media </a:t>
            </a:r>
            <a:r>
              <a:rPr lang="en" sz="1700">
                <a:solidFill>
                  <a:srgbClr val="000000"/>
                </a:solidFill>
                <a:highlight>
                  <a:srgbClr val="FFFFFF"/>
                </a:highlight>
                <a:latin typeface="Calibri"/>
                <a:ea typeface="Calibri"/>
                <a:cs typeface="Calibri"/>
                <a:sym typeface="Calibri"/>
              </a:rPr>
              <a:t>and visual representations </a:t>
            </a:r>
            <a:r>
              <a:rPr lang="en" sz="1700">
                <a:solidFill>
                  <a:srgbClr val="000000"/>
                </a:solidFill>
                <a:latin typeface="Calibri"/>
                <a:ea typeface="Calibri"/>
                <a:cs typeface="Calibri"/>
                <a:sym typeface="Calibri"/>
              </a:rPr>
              <a:t>to explain a concept, including videos and infographics.</a:t>
            </a:r>
            <a:endParaRPr sz="1700">
              <a:solidFill>
                <a:srgbClr val="000000"/>
              </a:solidFill>
              <a:latin typeface="Calibri"/>
              <a:ea typeface="Calibri"/>
              <a:cs typeface="Calibri"/>
              <a:sym typeface="Calibri"/>
            </a:endParaRPr>
          </a:p>
          <a:p>
            <a:pPr indent="-336550" lvl="0" marL="457200" rtl="0" algn="l">
              <a:lnSpc>
                <a:spcPct val="200000"/>
              </a:lnSpc>
              <a:spcBef>
                <a:spcPts val="1000"/>
              </a:spcBef>
              <a:spcAft>
                <a:spcPts val="1000"/>
              </a:spcAft>
              <a:buClr>
                <a:srgbClr val="000000"/>
              </a:buClr>
              <a:buSzPts val="1700"/>
              <a:buFont typeface="Calibri"/>
              <a:buAutoNum type="arabicPeriod"/>
            </a:pPr>
            <a:r>
              <a:rPr lang="en" sz="1700">
                <a:solidFill>
                  <a:srgbClr val="000000"/>
                </a:solidFill>
                <a:latin typeface="Calibri"/>
                <a:ea typeface="Calibri"/>
                <a:cs typeface="Calibri"/>
                <a:sym typeface="Calibri"/>
              </a:rPr>
              <a:t>Downloading apps designed for students with disabilities.</a:t>
            </a:r>
            <a:endParaRPr sz="1700">
              <a:solidFill>
                <a:srgbClr val="000000"/>
              </a:solidFill>
            </a:endParaRPr>
          </a:p>
        </p:txBody>
      </p:sp>
      <p:sp>
        <p:nvSpPr>
          <p:cNvPr id="479" name="Google Shape;479;p72"/>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59</a:t>
            </a:r>
            <a:endParaRPr b="1" sz="12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3"/>
          <p:cNvSpPr txBox="1"/>
          <p:nvPr>
            <p:ph type="title"/>
          </p:nvPr>
        </p:nvSpPr>
        <p:spPr>
          <a:xfrm>
            <a:off x="3294750" y="173700"/>
            <a:ext cx="2554500" cy="7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Activity #2</a:t>
            </a:r>
            <a:endParaRPr b="1" sz="4000">
              <a:latin typeface="Calibri"/>
              <a:ea typeface="Calibri"/>
              <a:cs typeface="Calibri"/>
              <a:sym typeface="Calibri"/>
            </a:endParaRPr>
          </a:p>
        </p:txBody>
      </p:sp>
      <p:sp>
        <p:nvSpPr>
          <p:cNvPr id="485" name="Google Shape;485;p73"/>
          <p:cNvSpPr txBox="1"/>
          <p:nvPr>
            <p:ph idx="1" type="body"/>
          </p:nvPr>
        </p:nvSpPr>
        <p:spPr>
          <a:xfrm>
            <a:off x="311700" y="1017850"/>
            <a:ext cx="8520600" cy="34164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Break into small (3-5 people) discussion groups (group size depends on the number of people attending).</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 You were asked to complete a disabilities audit of your library or section of the library in which you work, using the IFLA checklist. Each person in the group should identify the barriers to accessibility and inclusion for people with disabilities in each of your libraries. </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Each person should choose one barrier he/she would like to tackle and discuss in the small group how you might address it when you go back to your library.</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Regroup after 15-20 minutes the groups will come back together, and a speaker for each group will discuss what occurred.</a:t>
            </a:r>
            <a:endParaRPr sz="2000">
              <a:solidFill>
                <a:srgbClr val="000000"/>
              </a:solidFill>
            </a:endParaRPr>
          </a:p>
        </p:txBody>
      </p:sp>
      <p:sp>
        <p:nvSpPr>
          <p:cNvPr id="486" name="Google Shape;486;p73"/>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60</a:t>
            </a:r>
            <a:endParaRPr b="1" sz="12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4"/>
          <p:cNvSpPr txBox="1"/>
          <p:nvPr>
            <p:ph type="title"/>
          </p:nvPr>
        </p:nvSpPr>
        <p:spPr>
          <a:xfrm>
            <a:off x="3844800" y="270200"/>
            <a:ext cx="1454400" cy="73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Recap</a:t>
            </a:r>
            <a:endParaRPr b="1" sz="4000">
              <a:latin typeface="Calibri"/>
              <a:ea typeface="Calibri"/>
              <a:cs typeface="Calibri"/>
              <a:sym typeface="Calibri"/>
            </a:endParaRPr>
          </a:p>
        </p:txBody>
      </p:sp>
      <p:sp>
        <p:nvSpPr>
          <p:cNvPr id="492" name="Google Shape;492;p7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23850" lvl="0" marL="457200" rtl="0" algn="l">
              <a:spcBef>
                <a:spcPts val="1000"/>
              </a:spcBef>
              <a:spcAft>
                <a:spcPts val="0"/>
              </a:spcAft>
              <a:buClr>
                <a:srgbClr val="000000"/>
              </a:buClr>
              <a:buSzPts val="1500"/>
              <a:buFont typeface="Calibri"/>
              <a:buAutoNum type="arabicPeriod"/>
            </a:pPr>
            <a:r>
              <a:rPr lang="en" sz="1500">
                <a:solidFill>
                  <a:srgbClr val="000000"/>
                </a:solidFill>
                <a:latin typeface="Calibri"/>
                <a:ea typeface="Calibri"/>
                <a:cs typeface="Calibri"/>
                <a:sym typeface="Calibri"/>
              </a:rPr>
              <a:t>There are different types of disability and some examples of each.</a:t>
            </a:r>
            <a:endParaRPr sz="1500">
              <a:solidFill>
                <a:srgbClr val="000000"/>
              </a:solidFill>
              <a:latin typeface="Calibri"/>
              <a:ea typeface="Calibri"/>
              <a:cs typeface="Calibri"/>
              <a:sym typeface="Calibri"/>
            </a:endParaRPr>
          </a:p>
          <a:p>
            <a:pPr indent="-323850" lvl="0" marL="457200" rtl="0" algn="l">
              <a:spcBef>
                <a:spcPts val="0"/>
              </a:spcBef>
              <a:spcAft>
                <a:spcPts val="0"/>
              </a:spcAft>
              <a:buClr>
                <a:srgbClr val="000000"/>
              </a:buClr>
              <a:buSzPts val="1500"/>
              <a:buFont typeface="Calibri"/>
              <a:buAutoNum type="arabicPeriod"/>
            </a:pPr>
            <a:r>
              <a:rPr lang="en" sz="1500">
                <a:solidFill>
                  <a:srgbClr val="000000"/>
                </a:solidFill>
                <a:latin typeface="Calibri"/>
                <a:ea typeface="Calibri"/>
                <a:cs typeface="Calibri"/>
                <a:sym typeface="Calibri"/>
              </a:rPr>
              <a:t>It is important to ask someone if they prefer Person-First or Disability-First language.</a:t>
            </a:r>
            <a:endParaRPr sz="1500">
              <a:solidFill>
                <a:srgbClr val="000000"/>
              </a:solidFill>
              <a:latin typeface="Calibri"/>
              <a:ea typeface="Calibri"/>
              <a:cs typeface="Calibri"/>
              <a:sym typeface="Calibri"/>
            </a:endParaRPr>
          </a:p>
          <a:p>
            <a:pPr indent="-323850" lvl="0" marL="457200" rtl="0" algn="l">
              <a:spcBef>
                <a:spcPts val="0"/>
              </a:spcBef>
              <a:spcAft>
                <a:spcPts val="0"/>
              </a:spcAft>
              <a:buClr>
                <a:srgbClr val="000000"/>
              </a:buClr>
              <a:buSzPts val="1500"/>
              <a:buFont typeface="Calibri"/>
              <a:buAutoNum type="arabicPeriod"/>
            </a:pPr>
            <a:r>
              <a:rPr lang="en" sz="1500">
                <a:solidFill>
                  <a:srgbClr val="000000"/>
                </a:solidFill>
                <a:latin typeface="Calibri"/>
                <a:ea typeface="Calibri"/>
                <a:cs typeface="Calibri"/>
                <a:sym typeface="Calibri"/>
              </a:rPr>
              <a:t>The Medical Model faults the person with the disability, The Social Model faults society for not being accessible.</a:t>
            </a:r>
            <a:endParaRPr sz="1500">
              <a:solidFill>
                <a:srgbClr val="000000"/>
              </a:solidFill>
              <a:latin typeface="Calibri"/>
              <a:ea typeface="Calibri"/>
              <a:cs typeface="Calibri"/>
              <a:sym typeface="Calibri"/>
            </a:endParaRPr>
          </a:p>
          <a:p>
            <a:pPr indent="-323850" lvl="0" marL="457200" rtl="0" algn="l">
              <a:spcBef>
                <a:spcPts val="0"/>
              </a:spcBef>
              <a:spcAft>
                <a:spcPts val="0"/>
              </a:spcAft>
              <a:buClr>
                <a:srgbClr val="000000"/>
              </a:buClr>
              <a:buSzPts val="1500"/>
              <a:buFont typeface="Calibri"/>
              <a:buAutoNum type="arabicPeriod"/>
            </a:pPr>
            <a:r>
              <a:rPr lang="en" sz="1500">
                <a:solidFill>
                  <a:srgbClr val="000000"/>
                </a:solidFill>
                <a:latin typeface="Calibri"/>
                <a:ea typeface="Calibri"/>
                <a:cs typeface="Calibri"/>
                <a:sym typeface="Calibri"/>
              </a:rPr>
              <a:t>There are two overarching types of disabilities (visible and invisible).</a:t>
            </a:r>
            <a:endParaRPr sz="1500">
              <a:solidFill>
                <a:srgbClr val="000000"/>
              </a:solidFill>
              <a:latin typeface="Calibri"/>
              <a:ea typeface="Calibri"/>
              <a:cs typeface="Calibri"/>
              <a:sym typeface="Calibri"/>
            </a:endParaRPr>
          </a:p>
          <a:p>
            <a:pPr indent="-323850" lvl="0" marL="457200" rtl="0" algn="l">
              <a:spcBef>
                <a:spcPts val="0"/>
              </a:spcBef>
              <a:spcAft>
                <a:spcPts val="0"/>
              </a:spcAft>
              <a:buClr>
                <a:srgbClr val="000000"/>
              </a:buClr>
              <a:buSzPts val="1500"/>
              <a:buFont typeface="Calibri"/>
              <a:buAutoNum type="arabicPeriod"/>
            </a:pPr>
            <a:r>
              <a:rPr lang="en" sz="1500">
                <a:solidFill>
                  <a:srgbClr val="000000"/>
                </a:solidFill>
                <a:latin typeface="Calibri"/>
                <a:ea typeface="Calibri"/>
                <a:cs typeface="Calibri"/>
                <a:sym typeface="Calibri"/>
              </a:rPr>
              <a:t>Don’t assume that everyone with the same disability has the same needs.</a:t>
            </a:r>
            <a:endParaRPr sz="1500">
              <a:solidFill>
                <a:srgbClr val="000000"/>
              </a:solidFill>
              <a:latin typeface="Calibri"/>
              <a:ea typeface="Calibri"/>
              <a:cs typeface="Calibri"/>
              <a:sym typeface="Calibri"/>
            </a:endParaRPr>
          </a:p>
          <a:p>
            <a:pPr indent="-323850" lvl="0" marL="457200" rtl="0" algn="l">
              <a:spcBef>
                <a:spcPts val="0"/>
              </a:spcBef>
              <a:spcAft>
                <a:spcPts val="0"/>
              </a:spcAft>
              <a:buClr>
                <a:srgbClr val="000000"/>
              </a:buClr>
              <a:buSzPts val="1500"/>
              <a:buFont typeface="Calibri"/>
              <a:buAutoNum type="arabicPeriod"/>
            </a:pPr>
            <a:r>
              <a:rPr lang="en" sz="1500">
                <a:solidFill>
                  <a:srgbClr val="000000"/>
                </a:solidFill>
                <a:latin typeface="Calibri"/>
                <a:ea typeface="Calibri"/>
                <a:cs typeface="Calibri"/>
                <a:sym typeface="Calibri"/>
              </a:rPr>
              <a:t>Universal Design is a space (physical or digital) that all can easily access.</a:t>
            </a:r>
            <a:endParaRPr sz="1500">
              <a:solidFill>
                <a:srgbClr val="000000"/>
              </a:solidFill>
              <a:latin typeface="Calibri"/>
              <a:ea typeface="Calibri"/>
              <a:cs typeface="Calibri"/>
              <a:sym typeface="Calibri"/>
            </a:endParaRPr>
          </a:p>
          <a:p>
            <a:pPr indent="-323850" lvl="0" marL="457200" rtl="0" algn="l">
              <a:spcBef>
                <a:spcPts val="0"/>
              </a:spcBef>
              <a:spcAft>
                <a:spcPts val="0"/>
              </a:spcAft>
              <a:buClr>
                <a:srgbClr val="000000"/>
              </a:buClr>
              <a:buSzPts val="1500"/>
              <a:buFont typeface="Calibri"/>
              <a:buAutoNum type="arabicPeriod"/>
            </a:pPr>
            <a:r>
              <a:rPr lang="en" sz="1500">
                <a:solidFill>
                  <a:srgbClr val="000000"/>
                </a:solidFill>
                <a:latin typeface="Calibri"/>
                <a:ea typeface="Calibri"/>
                <a:cs typeface="Calibri"/>
                <a:sym typeface="Calibri"/>
              </a:rPr>
              <a:t>Federal law and ALA policy prohibits discrimination against people with disabilities and require agencies to apply ADA standards.</a:t>
            </a:r>
            <a:endParaRPr sz="1500">
              <a:solidFill>
                <a:srgbClr val="000000"/>
              </a:solidFill>
              <a:latin typeface="Calibri"/>
              <a:ea typeface="Calibri"/>
              <a:cs typeface="Calibri"/>
              <a:sym typeface="Calibri"/>
            </a:endParaRPr>
          </a:p>
          <a:p>
            <a:pPr indent="-323850" lvl="0" marL="457200" rtl="0" algn="l">
              <a:spcBef>
                <a:spcPts val="0"/>
              </a:spcBef>
              <a:spcAft>
                <a:spcPts val="0"/>
              </a:spcAft>
              <a:buClr>
                <a:srgbClr val="000000"/>
              </a:buClr>
              <a:buSzPts val="1500"/>
              <a:buFont typeface="Calibri"/>
              <a:buAutoNum type="arabicPeriod"/>
            </a:pPr>
            <a:r>
              <a:rPr lang="en" sz="1500">
                <a:solidFill>
                  <a:srgbClr val="000000"/>
                </a:solidFill>
                <a:latin typeface="Calibri"/>
                <a:ea typeface="Calibri"/>
                <a:cs typeface="Calibri"/>
                <a:sym typeface="Calibri"/>
              </a:rPr>
              <a:t>Universal Design for Learning is an inclusive instructional method of teaching based on Universal Design. Although UDL is a method directed at teachers, librarians can benefit from applying this model to their instruction/programs.</a:t>
            </a:r>
            <a:endParaRPr sz="1500">
              <a:solidFill>
                <a:srgbClr val="000000"/>
              </a:solidFill>
              <a:latin typeface="Calibri"/>
              <a:ea typeface="Calibri"/>
              <a:cs typeface="Calibri"/>
              <a:sym typeface="Calibri"/>
            </a:endParaRPr>
          </a:p>
        </p:txBody>
      </p:sp>
      <p:sp>
        <p:nvSpPr>
          <p:cNvPr id="493" name="Google Shape;493;p74"/>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61</a:t>
            </a:r>
            <a:endParaRPr b="1" sz="12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5"/>
          <p:cNvSpPr txBox="1"/>
          <p:nvPr>
            <p:ph type="title"/>
          </p:nvPr>
        </p:nvSpPr>
        <p:spPr>
          <a:xfrm>
            <a:off x="3632850" y="230600"/>
            <a:ext cx="1878300" cy="8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00">
                <a:latin typeface="Calibri"/>
                <a:ea typeface="Calibri"/>
                <a:cs typeface="Calibri"/>
                <a:sym typeface="Calibri"/>
              </a:rPr>
              <a:t>Closing</a:t>
            </a:r>
            <a:endParaRPr b="1" sz="4000">
              <a:latin typeface="Calibri"/>
              <a:ea typeface="Calibri"/>
              <a:cs typeface="Calibri"/>
              <a:sym typeface="Calibri"/>
            </a:endParaRPr>
          </a:p>
        </p:txBody>
      </p:sp>
      <p:sp>
        <p:nvSpPr>
          <p:cNvPr id="499" name="Google Shape;499;p75"/>
          <p:cNvSpPr txBox="1"/>
          <p:nvPr>
            <p:ph idx="1" type="body"/>
          </p:nvPr>
        </p:nvSpPr>
        <p:spPr>
          <a:xfrm>
            <a:off x="311700" y="1850800"/>
            <a:ext cx="8520600" cy="2142000"/>
          </a:xfrm>
          <a:prstGeom prst="rect">
            <a:avLst/>
          </a:prstGeom>
        </p:spPr>
        <p:txBody>
          <a:bodyPr anchorCtr="0" anchor="t" bIns="91425" lIns="91425" spcFirstLastPara="1" rIns="91425" wrap="square" tIns="91425">
            <a:normAutofit/>
          </a:bodyPr>
          <a:lstStyle/>
          <a:p>
            <a:pPr indent="-355600" lvl="0" marL="457200" rtl="0" algn="l">
              <a:spcBef>
                <a:spcPts val="1000"/>
              </a:spcBef>
              <a:spcAft>
                <a:spcPts val="0"/>
              </a:spcAft>
              <a:buClr>
                <a:schemeClr val="dk1"/>
              </a:buClr>
              <a:buSzPts val="2000"/>
              <a:buFont typeface="Calibri"/>
              <a:buAutoNum type="arabicPeriod"/>
            </a:pPr>
            <a:r>
              <a:rPr lang="en" sz="2000">
                <a:solidFill>
                  <a:schemeClr val="dk1"/>
                </a:solidFill>
                <a:latin typeface="Calibri"/>
                <a:ea typeface="Calibri"/>
                <a:cs typeface="Calibri"/>
                <a:sym typeface="Calibri"/>
              </a:rPr>
              <a:t>Complete the workshop evaluation.</a:t>
            </a:r>
            <a:endParaRPr sz="2000">
              <a:solidFill>
                <a:schemeClr val="dk1"/>
              </a:solidFill>
              <a:latin typeface="Calibri"/>
              <a:ea typeface="Calibri"/>
              <a:cs typeface="Calibri"/>
              <a:sym typeface="Calibri"/>
            </a:endParaRPr>
          </a:p>
          <a:p>
            <a:pPr indent="-355600" lvl="0" marL="457200" rtl="0" algn="l">
              <a:spcBef>
                <a:spcPts val="1000"/>
              </a:spcBef>
              <a:spcAft>
                <a:spcPts val="0"/>
              </a:spcAft>
              <a:buClr>
                <a:schemeClr val="dk1"/>
              </a:buClr>
              <a:buSzPts val="2000"/>
              <a:buFont typeface="Calibri"/>
              <a:buAutoNum type="arabicPeriod"/>
            </a:pPr>
            <a:r>
              <a:rPr lang="en" sz="2000">
                <a:solidFill>
                  <a:schemeClr val="dk1"/>
                </a:solidFill>
                <a:latin typeface="Calibri"/>
                <a:ea typeface="Calibri"/>
                <a:cs typeface="Calibri"/>
                <a:sym typeface="Calibri"/>
              </a:rPr>
              <a:t>Submit it to the instructor.</a:t>
            </a:r>
            <a:endParaRPr sz="2000">
              <a:solidFill>
                <a:schemeClr val="dk1"/>
              </a:solidFill>
              <a:latin typeface="Calibri"/>
              <a:ea typeface="Calibri"/>
              <a:cs typeface="Calibri"/>
              <a:sym typeface="Calibri"/>
            </a:endParaRPr>
          </a:p>
          <a:p>
            <a:pPr indent="-355600" lvl="0" marL="457200" rtl="0" algn="l">
              <a:spcBef>
                <a:spcPts val="1000"/>
              </a:spcBef>
              <a:spcAft>
                <a:spcPts val="0"/>
              </a:spcAft>
              <a:buClr>
                <a:schemeClr val="dk1"/>
              </a:buClr>
              <a:buSzPts val="2000"/>
              <a:buFont typeface="Calibri"/>
              <a:buAutoNum type="arabicPeriod"/>
            </a:pPr>
            <a:r>
              <a:rPr lang="en" sz="2000">
                <a:solidFill>
                  <a:schemeClr val="dk1"/>
                </a:solidFill>
                <a:latin typeface="Calibri"/>
                <a:ea typeface="Calibri"/>
                <a:cs typeface="Calibri"/>
                <a:sym typeface="Calibri"/>
              </a:rPr>
              <a:t>Take what you have learned and apply at least one new idea to your library.</a:t>
            </a:r>
            <a:endParaRPr sz="2000">
              <a:solidFill>
                <a:schemeClr val="dk1"/>
              </a:solidFill>
              <a:latin typeface="Calibri"/>
              <a:ea typeface="Calibri"/>
              <a:cs typeface="Calibri"/>
              <a:sym typeface="Calibri"/>
            </a:endParaRPr>
          </a:p>
          <a:p>
            <a:pPr indent="-355600" lvl="0" marL="457200" rtl="0" algn="l">
              <a:spcBef>
                <a:spcPts val="1000"/>
              </a:spcBef>
              <a:spcAft>
                <a:spcPts val="0"/>
              </a:spcAft>
              <a:buClr>
                <a:schemeClr val="dk1"/>
              </a:buClr>
              <a:buSzPts val="2000"/>
              <a:buFont typeface="Calibri"/>
              <a:buAutoNum type="arabicPeriod"/>
            </a:pPr>
            <a:r>
              <a:rPr lang="en" sz="2000">
                <a:solidFill>
                  <a:schemeClr val="dk1"/>
                </a:solidFill>
                <a:latin typeface="Calibri"/>
                <a:ea typeface="Calibri"/>
                <a:cs typeface="Calibri"/>
                <a:sym typeface="Calibri"/>
              </a:rPr>
              <a:t>Enjoy your day!</a:t>
            </a:r>
            <a:endParaRPr sz="2000">
              <a:latin typeface="Calibri"/>
              <a:ea typeface="Calibri"/>
              <a:cs typeface="Calibri"/>
              <a:sym typeface="Calibri"/>
            </a:endParaRPr>
          </a:p>
        </p:txBody>
      </p:sp>
      <p:sp>
        <p:nvSpPr>
          <p:cNvPr id="500" name="Google Shape;500;p75"/>
          <p:cNvSpPr txBox="1"/>
          <p:nvPr/>
        </p:nvSpPr>
        <p:spPr>
          <a:xfrm>
            <a:off x="0" y="4774200"/>
            <a:ext cx="829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62</a:t>
            </a:r>
            <a:endParaRPr b="1" sz="12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76"/>
          <p:cNvSpPr txBox="1"/>
          <p:nvPr>
            <p:ph type="title"/>
          </p:nvPr>
        </p:nvSpPr>
        <p:spPr>
          <a:xfrm>
            <a:off x="2955000" y="2150850"/>
            <a:ext cx="32340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latin typeface="Calibri"/>
                <a:ea typeface="Calibri"/>
                <a:cs typeface="Calibri"/>
                <a:sym typeface="Calibri"/>
              </a:rPr>
              <a:t>Thank you!</a:t>
            </a:r>
            <a:endParaRPr b="1" sz="5000">
              <a:latin typeface="Calibri"/>
              <a:ea typeface="Calibri"/>
              <a:cs typeface="Calibri"/>
              <a:sym typeface="Calibri"/>
            </a:endParaRPr>
          </a:p>
        </p:txBody>
      </p:sp>
      <p:sp>
        <p:nvSpPr>
          <p:cNvPr id="506" name="Google Shape;506;p76"/>
          <p:cNvSpPr txBox="1"/>
          <p:nvPr/>
        </p:nvSpPr>
        <p:spPr>
          <a:xfrm>
            <a:off x="0" y="4774200"/>
            <a:ext cx="829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63</a:t>
            </a:r>
            <a:endParaRPr b="1"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2509500" y="2150850"/>
            <a:ext cx="41250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u="sng">
                <a:latin typeface="Calibri"/>
                <a:ea typeface="Calibri"/>
                <a:cs typeface="Calibri"/>
                <a:sym typeface="Calibri"/>
              </a:rPr>
              <a:t>FOUNDATIONS</a:t>
            </a:r>
            <a:endParaRPr b="1" sz="5000" u="sng">
              <a:latin typeface="Calibri"/>
              <a:ea typeface="Calibri"/>
              <a:cs typeface="Calibri"/>
              <a:sym typeface="Calibri"/>
            </a:endParaRPr>
          </a:p>
        </p:txBody>
      </p:sp>
      <p:sp>
        <p:nvSpPr>
          <p:cNvPr id="97" name="Google Shape;97;p19"/>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a:t>
            </a:r>
            <a:endParaRPr b="1"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1654350" y="2050050"/>
            <a:ext cx="5835300" cy="104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latin typeface="Calibri"/>
                <a:ea typeface="Calibri"/>
                <a:cs typeface="Calibri"/>
                <a:sym typeface="Calibri"/>
              </a:rPr>
              <a:t>Disability Awareness</a:t>
            </a:r>
            <a:endParaRPr b="1" sz="5000">
              <a:latin typeface="Calibri"/>
              <a:ea typeface="Calibri"/>
              <a:cs typeface="Calibri"/>
              <a:sym typeface="Calibri"/>
            </a:endParaRPr>
          </a:p>
        </p:txBody>
      </p:sp>
      <p:sp>
        <p:nvSpPr>
          <p:cNvPr id="103" name="Google Shape;103;p20"/>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7</a:t>
            </a:r>
            <a:endParaRPr b="1"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2143100" y="77300"/>
            <a:ext cx="4572600" cy="82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Disability Sensitivity</a:t>
            </a:r>
            <a:endParaRPr b="1" sz="4000">
              <a:latin typeface="Calibri"/>
              <a:ea typeface="Calibri"/>
              <a:cs typeface="Calibri"/>
              <a:sym typeface="Calibri"/>
            </a:endParaRPr>
          </a:p>
        </p:txBody>
      </p:sp>
      <p:sp>
        <p:nvSpPr>
          <p:cNvPr id="109" name="Google Shape;109;p21"/>
          <p:cNvSpPr txBox="1"/>
          <p:nvPr>
            <p:ph idx="1" type="body"/>
          </p:nvPr>
        </p:nvSpPr>
        <p:spPr>
          <a:xfrm>
            <a:off x="1992000" y="4072325"/>
            <a:ext cx="5160000" cy="8730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sz="2000" u="sng">
                <a:solidFill>
                  <a:srgbClr val="000000"/>
                </a:solidFill>
                <a:latin typeface="Calibri"/>
                <a:ea typeface="Calibri"/>
                <a:cs typeface="Calibri"/>
                <a:sym typeface="Calibri"/>
              </a:rPr>
              <a:t>Video</a:t>
            </a:r>
            <a:r>
              <a:rPr lang="en" sz="2000">
                <a:solidFill>
                  <a:srgbClr val="000000"/>
                </a:solidFill>
                <a:latin typeface="Calibri"/>
                <a:ea typeface="Calibri"/>
                <a:cs typeface="Calibri"/>
                <a:sym typeface="Calibri"/>
              </a:rPr>
              <a:t>: “Disability Sensitivity Training Video.” (3:40)</a:t>
            </a:r>
            <a:endParaRPr sz="2000">
              <a:solidFill>
                <a:srgbClr val="000000"/>
              </a:solidFill>
              <a:latin typeface="Calibri"/>
              <a:ea typeface="Calibri"/>
              <a:cs typeface="Calibri"/>
              <a:sym typeface="Calibri"/>
            </a:endParaRPr>
          </a:p>
          <a:p>
            <a:pPr indent="0" lvl="0" marL="0" rtl="0" algn="ctr">
              <a:spcBef>
                <a:spcPts val="1200"/>
              </a:spcBef>
              <a:spcAft>
                <a:spcPts val="1200"/>
              </a:spcAft>
              <a:buNone/>
            </a:pPr>
            <a:r>
              <a:rPr lang="en" sz="2000" u="sng">
                <a:solidFill>
                  <a:schemeClr val="hlink"/>
                </a:solidFill>
                <a:latin typeface="Calibri"/>
                <a:ea typeface="Calibri"/>
                <a:cs typeface="Calibri"/>
                <a:sym typeface="Calibri"/>
                <a:hlinkClick r:id="rId3"/>
              </a:rPr>
              <a:t>Link to Disability Sensitivity Video</a:t>
            </a:r>
            <a:endParaRPr sz="2000">
              <a:solidFill>
                <a:srgbClr val="000000"/>
              </a:solidFill>
              <a:latin typeface="Calibri"/>
              <a:ea typeface="Calibri"/>
              <a:cs typeface="Calibri"/>
              <a:sym typeface="Calibri"/>
            </a:endParaRPr>
          </a:p>
        </p:txBody>
      </p:sp>
      <p:pic>
        <p:nvPicPr>
          <p:cNvPr id="110" name="Google Shape;110;p21"/>
          <p:cNvPicPr preferRelativeResize="0"/>
          <p:nvPr/>
        </p:nvPicPr>
        <p:blipFill rotWithShape="1">
          <a:blip r:embed="rId4">
            <a:alphaModFix/>
          </a:blip>
          <a:srcRect b="18018" l="4012" r="27390" t="11815"/>
          <a:stretch/>
        </p:blipFill>
        <p:spPr>
          <a:xfrm>
            <a:off x="1844450" y="907100"/>
            <a:ext cx="5307552" cy="3053900"/>
          </a:xfrm>
          <a:prstGeom prst="rect">
            <a:avLst/>
          </a:prstGeom>
          <a:noFill/>
          <a:ln>
            <a:noFill/>
          </a:ln>
        </p:spPr>
      </p:pic>
      <p:sp>
        <p:nvSpPr>
          <p:cNvPr id="111" name="Google Shape;111;p21"/>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8</a:t>
            </a:r>
            <a:endParaRPr b="1" sz="1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